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7" r:id="rId2"/>
    <p:sldId id="258" r:id="rId3"/>
    <p:sldId id="264" r:id="rId4"/>
    <p:sldId id="267" r:id="rId5"/>
    <p:sldId id="303" r:id="rId6"/>
    <p:sldId id="304" r:id="rId7"/>
    <p:sldId id="307" r:id="rId8"/>
    <p:sldId id="309" r:id="rId9"/>
    <p:sldId id="306" r:id="rId10"/>
    <p:sldId id="270" r:id="rId11"/>
    <p:sldId id="269" r:id="rId12"/>
    <p:sldId id="302" r:id="rId13"/>
    <p:sldId id="289" r:id="rId14"/>
    <p:sldId id="305" r:id="rId15"/>
    <p:sldId id="308" r:id="rId16"/>
    <p:sldId id="272" r:id="rId17"/>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Calibri Light" panose="020F0302020204030204" pitchFamily="34" charset="0"/>
      <p:regular r:id="rId22"/>
      <p:italic r:id="rId23"/>
    </p:embeddedFont>
    <p:embeddedFont>
      <p:font typeface="Segoe UI Black" panose="020B0A02040504090203" pitchFamily="34" charset="0"/>
      <p:bold r:id="rId24"/>
      <p:italic r:id="rId25"/>
      <p:boldItalic r:id="rId24"/>
    </p:embeddedFont>
    <p:embeddedFont>
      <p:font typeface="Segoe UI Emoji" panose="020B0502040204020203" pitchFamily="34" charset="0"/>
      <p:regular r:id="rId2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267"/>
    <a:srgbClr val="004975"/>
    <a:srgbClr val="478FD1"/>
    <a:srgbClr val="3383CB"/>
    <a:srgbClr val="2E75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371" autoAdjust="0"/>
    <p:restoredTop sz="94660"/>
  </p:normalViewPr>
  <p:slideViewPr>
    <p:cSldViewPr snapToGrid="0">
      <p:cViewPr varScale="1">
        <p:scale>
          <a:sx n="78" d="100"/>
          <a:sy n="78" d="100"/>
        </p:scale>
        <p:origin x="200" y="1232"/>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NUL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2.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AFF96A0B-D013-4F07-80AC-CA47C8F94CA0}" type="datetimeFigureOut">
              <a:rPr lang="zh-CN" altLang="en-US" smtClean="0"/>
              <a:pPr/>
              <a:t>2019/10/18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6F80BA7-3816-42AE-A7C0-0A497978291E}" type="slidenum">
              <a:rPr lang="zh-CN" altLang="en-US" smtClean="0"/>
              <a:pPr/>
              <a:t>‹#›</a:t>
            </a:fld>
            <a:endParaRPr lang="zh-CN" altLang="en-US"/>
          </a:p>
        </p:txBody>
      </p:sp>
    </p:spTree>
    <p:extLst>
      <p:ext uri="{BB962C8B-B14F-4D97-AF65-F5344CB8AC3E}">
        <p14:creationId xmlns:p14="http://schemas.microsoft.com/office/powerpoint/2010/main" val="944107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FF96A0B-D013-4F07-80AC-CA47C8F94CA0}" type="datetimeFigureOut">
              <a:rPr lang="zh-CN" altLang="en-US" smtClean="0"/>
              <a:pPr/>
              <a:t>2019/10/18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6F80BA7-3816-42AE-A7C0-0A497978291E}" type="slidenum">
              <a:rPr lang="zh-CN" altLang="en-US" smtClean="0"/>
              <a:pPr/>
              <a:t>‹#›</a:t>
            </a:fld>
            <a:endParaRPr lang="zh-CN" altLang="en-US"/>
          </a:p>
        </p:txBody>
      </p:sp>
    </p:spTree>
    <p:extLst>
      <p:ext uri="{BB962C8B-B14F-4D97-AF65-F5344CB8AC3E}">
        <p14:creationId xmlns:p14="http://schemas.microsoft.com/office/powerpoint/2010/main" val="279106658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F96A0B-D013-4F07-80AC-CA47C8F94CA0}" type="datetimeFigureOut">
              <a:rPr lang="zh-CN" altLang="en-US" smtClean="0"/>
              <a:pPr/>
              <a:t>2019/10/18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F80BA7-3816-42AE-A7C0-0A497978291E}" type="slidenum">
              <a:rPr lang="zh-CN" altLang="en-US" smtClean="0"/>
              <a:pPr/>
              <a:t>‹#›</a:t>
            </a:fld>
            <a:endParaRPr lang="zh-CN" altLang="en-US"/>
          </a:p>
        </p:txBody>
      </p:sp>
    </p:spTree>
    <p:extLst>
      <p:ext uri="{BB962C8B-B14F-4D97-AF65-F5344CB8AC3E}">
        <p14:creationId xmlns:p14="http://schemas.microsoft.com/office/powerpoint/2010/main" val="3492749823"/>
      </p:ext>
    </p:extLst>
  </p:cSld>
  <p:clrMap bg1="lt1" tx1="dk1" bg2="lt2" tx2="dk2" accent1="accent1" accent2="accent2" accent3="accent3" accent4="accent4" accent5="accent5" accent6="accent6" hlink="hlink" folHlink="folHlink"/>
  <p:sldLayoutIdLst>
    <p:sldLayoutId id="2147483649" r:id="rId1"/>
    <p:sldLayoutId id="214748365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t="-6000" b="-6000"/>
          </a:stretch>
        </a:blipFill>
        <a:effectLst/>
      </p:bgPr>
    </p:bg>
    <p:spTree>
      <p:nvGrpSpPr>
        <p:cNvPr id="1" name=""/>
        <p:cNvGrpSpPr/>
        <p:nvPr/>
      </p:nvGrpSpPr>
      <p:grpSpPr>
        <a:xfrm>
          <a:off x="0" y="0"/>
          <a:ext cx="0" cy="0"/>
          <a:chOff x="0" y="0"/>
          <a:chExt cx="0" cy="0"/>
        </a:xfrm>
      </p:grpSpPr>
      <p:sp>
        <p:nvSpPr>
          <p:cNvPr id="3" name="直角三角形 2"/>
          <p:cNvSpPr/>
          <p:nvPr/>
        </p:nvSpPr>
        <p:spPr>
          <a:xfrm>
            <a:off x="0" y="2978727"/>
            <a:ext cx="7897092" cy="3879273"/>
          </a:xfrm>
          <a:prstGeom prst="rtTriangle">
            <a:avLst/>
          </a:prstGeom>
          <a:solidFill>
            <a:schemeClr val="bg1">
              <a:lumMod val="8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直角三角形 10"/>
          <p:cNvSpPr/>
          <p:nvPr/>
        </p:nvSpPr>
        <p:spPr>
          <a:xfrm flipH="1">
            <a:off x="1274618" y="789708"/>
            <a:ext cx="10917382" cy="6068292"/>
          </a:xfrm>
          <a:prstGeom prst="rtTriangle">
            <a:avLst/>
          </a:pr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标题 4"/>
          <p:cNvSpPr>
            <a:spLocks noGrp="1"/>
          </p:cNvSpPr>
          <p:nvPr>
            <p:ph type="ctrTitle"/>
          </p:nvPr>
        </p:nvSpPr>
        <p:spPr>
          <a:xfrm>
            <a:off x="5037226" y="916996"/>
            <a:ext cx="5153252" cy="1960810"/>
          </a:xfrm>
        </p:spPr>
        <p:txBody>
          <a:bodyPr>
            <a:noAutofit/>
          </a:bodyPr>
          <a:lstStyle/>
          <a:p>
            <a:r>
              <a:rPr lang="en-US" altLang="zh-CN" sz="9600" b="1" dirty="0">
                <a:solidFill>
                  <a:schemeClr val="bg1"/>
                </a:solidFill>
                <a:latin typeface="Segoe UI Emoji" panose="020B0502040204020203" pitchFamily="34" charset="0"/>
                <a:ea typeface="Segoe UI Emoji" panose="020B0502040204020203" pitchFamily="34" charset="0"/>
              </a:rPr>
              <a:t>2011</a:t>
            </a:r>
            <a:endParaRPr lang="zh-CN" altLang="en-US" sz="9600" b="1" dirty="0">
              <a:solidFill>
                <a:schemeClr val="bg1"/>
              </a:solidFill>
              <a:latin typeface="Segoe UI Emoji" panose="020B0502040204020203" pitchFamily="34" charset="0"/>
            </a:endParaRPr>
          </a:p>
        </p:txBody>
      </p:sp>
      <p:sp>
        <p:nvSpPr>
          <p:cNvPr id="6" name="文本框 5"/>
          <p:cNvSpPr txBox="1"/>
          <p:nvPr/>
        </p:nvSpPr>
        <p:spPr>
          <a:xfrm>
            <a:off x="3519576" y="2771278"/>
            <a:ext cx="9080219" cy="1015663"/>
          </a:xfrm>
          <a:prstGeom prst="rect">
            <a:avLst/>
          </a:prstGeom>
          <a:noFill/>
        </p:spPr>
        <p:txBody>
          <a:bodyPr wrap="square" rtlCol="0">
            <a:spAutoFit/>
          </a:bodyPr>
          <a:lstStyle/>
          <a:p>
            <a:r>
              <a:rPr lang="en-US" altLang="zh-CN" sz="6000" b="1" dirty="0">
                <a:solidFill>
                  <a:schemeClr val="bg1"/>
                </a:solidFill>
                <a:latin typeface="Segoe UI Emoji" panose="020B0502040204020203" pitchFamily="34" charset="0"/>
                <a:ea typeface="Segoe UI Emoji" panose="020B0502040204020203" pitchFamily="34" charset="0"/>
              </a:rPr>
              <a:t>US World Value Survey</a:t>
            </a:r>
            <a:endParaRPr lang="zh-CN" altLang="en-US" sz="6000" b="1" dirty="0">
              <a:solidFill>
                <a:schemeClr val="bg1"/>
              </a:solidFill>
              <a:latin typeface="Segoe UI Emoji" panose="020B0502040204020203" pitchFamily="34" charset="0"/>
            </a:endParaRPr>
          </a:p>
        </p:txBody>
      </p:sp>
      <p:sp>
        <p:nvSpPr>
          <p:cNvPr id="7" name="文本框 6"/>
          <p:cNvSpPr txBox="1"/>
          <p:nvPr/>
        </p:nvSpPr>
        <p:spPr>
          <a:xfrm>
            <a:off x="7710666" y="3929481"/>
            <a:ext cx="4889129" cy="584775"/>
          </a:xfrm>
          <a:prstGeom prst="rect">
            <a:avLst/>
          </a:prstGeom>
          <a:noFill/>
        </p:spPr>
        <p:txBody>
          <a:bodyPr wrap="square" rtlCol="0">
            <a:spAutoFit/>
          </a:bodyPr>
          <a:lstStyle/>
          <a:p>
            <a:r>
              <a:rPr lang="en-US" altLang="zh-CN" sz="3200" b="1" dirty="0">
                <a:solidFill>
                  <a:schemeClr val="bg1"/>
                </a:solidFill>
                <a:latin typeface="Segoe UI Emoji" panose="020B0502040204020203" pitchFamily="34" charset="0"/>
                <a:ea typeface="Segoe UI Emoji" panose="020B0502040204020203" pitchFamily="34" charset="0"/>
                <a:cs typeface="Tahoma" panose="020B0604030504040204" pitchFamily="34" charset="0"/>
              </a:rPr>
              <a:t>Yuanyuan Lin(Lynn)</a:t>
            </a:r>
            <a:endParaRPr lang="zh-CN" altLang="en-US" sz="3200" b="1" dirty="0">
              <a:solidFill>
                <a:schemeClr val="bg1"/>
              </a:solidFill>
              <a:latin typeface="Segoe UI Emoji" panose="020B0502040204020203" pitchFamily="34" charset="0"/>
              <a:cs typeface="Tahoma" panose="020B0604030504040204" pitchFamily="34" charset="0"/>
            </a:endParaRPr>
          </a:p>
        </p:txBody>
      </p:sp>
    </p:spTree>
    <p:extLst>
      <p:ext uri="{BB962C8B-B14F-4D97-AF65-F5344CB8AC3E}">
        <p14:creationId xmlns:p14="http://schemas.microsoft.com/office/powerpoint/2010/main" val="33200265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700086" y="6089649"/>
            <a:ext cx="4601772" cy="139007"/>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8121740" y="602219"/>
            <a:ext cx="5084620" cy="7422945"/>
            <a:chOff x="8151721" y="291298"/>
            <a:chExt cx="5084620" cy="7422945"/>
          </a:xfrm>
        </p:grpSpPr>
        <p:sp>
          <p:nvSpPr>
            <p:cNvPr id="35" name="矩形 34"/>
            <p:cNvSpPr/>
            <p:nvPr/>
          </p:nvSpPr>
          <p:spPr>
            <a:xfrm rot="2678193">
              <a:off x="9296158" y="4145726"/>
              <a:ext cx="3940183" cy="3268984"/>
            </a:xfrm>
            <a:prstGeom prst="rect">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rot="2735885">
              <a:off x="8151721" y="6380118"/>
              <a:ext cx="1334125" cy="1334125"/>
            </a:xfrm>
            <a:prstGeom prst="rect">
              <a:avLst/>
            </a:prstGeom>
            <a:solidFill>
              <a:srgbClr val="004267">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rot="2575587">
              <a:off x="10909034" y="485869"/>
              <a:ext cx="714427" cy="714427"/>
            </a:xfrm>
            <a:prstGeom prst="rect">
              <a:avLst/>
            </a:prstGeom>
            <a:solidFill>
              <a:schemeClr val="accent3">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rot="2575587">
              <a:off x="10274728" y="291298"/>
              <a:ext cx="178029" cy="178029"/>
            </a:xfrm>
            <a:prstGeom prst="rect">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400643" y="169999"/>
            <a:ext cx="6509231" cy="828676"/>
            <a:chOff x="-4765" y="142875"/>
            <a:chExt cx="6509231" cy="828676"/>
          </a:xfrm>
        </p:grpSpPr>
        <p:sp>
          <p:nvSpPr>
            <p:cNvPr id="16" name="文本框 15"/>
            <p:cNvSpPr txBox="1"/>
            <p:nvPr/>
          </p:nvSpPr>
          <p:spPr>
            <a:xfrm>
              <a:off x="1661004" y="202108"/>
              <a:ext cx="4843462" cy="646331"/>
            </a:xfrm>
            <a:prstGeom prst="rect">
              <a:avLst/>
            </a:prstGeom>
            <a:noFill/>
          </p:spPr>
          <p:txBody>
            <a:bodyPr wrap="square" rtlCol="0">
              <a:spAutoFit/>
            </a:bodyPr>
            <a:lstStyle/>
            <a:p>
              <a:r>
                <a:rPr lang="en-US" altLang="zh-CN" sz="3600" b="1" dirty="0">
                  <a:solidFill>
                    <a:schemeClr val="accent3">
                      <a:lumMod val="50000"/>
                    </a:schemeClr>
                  </a:solidFill>
                  <a:latin typeface="Segoe UI Emoji" panose="020B0502040204020203" pitchFamily="34" charset="0"/>
                  <a:ea typeface="Segoe UI Emoji" panose="020B0502040204020203" pitchFamily="34" charset="0"/>
                  <a:cs typeface="Segoe UI Black" panose="020B0A02040204020203" pitchFamily="34" charset="0"/>
                </a:rPr>
                <a:t>Work</a:t>
              </a:r>
              <a:endParaRPr lang="zh-CN" altLang="en-US" sz="3600" b="1" dirty="0">
                <a:solidFill>
                  <a:schemeClr val="accent3">
                    <a:lumMod val="50000"/>
                  </a:schemeClr>
                </a:solidFill>
                <a:latin typeface="Segoe UI Emoji" panose="020B0502040204020203" pitchFamily="34" charset="0"/>
                <a:cs typeface="Segoe UI Black" panose="020B0A02040204020203" pitchFamily="34" charset="0"/>
              </a:endParaRPr>
            </a:p>
          </p:txBody>
        </p:sp>
        <p:grpSp>
          <p:nvGrpSpPr>
            <p:cNvPr id="17" name="组合 16"/>
            <p:cNvGrpSpPr/>
            <p:nvPr/>
          </p:nvGrpSpPr>
          <p:grpSpPr>
            <a:xfrm>
              <a:off x="-4765" y="142875"/>
              <a:ext cx="1456157" cy="828676"/>
              <a:chOff x="-4765" y="142875"/>
              <a:chExt cx="1456157" cy="828676"/>
            </a:xfrm>
          </p:grpSpPr>
          <p:sp>
            <p:nvSpPr>
              <p:cNvPr id="18" name="矩形 17"/>
              <p:cNvSpPr/>
              <p:nvPr/>
            </p:nvSpPr>
            <p:spPr>
              <a:xfrm flipH="1">
                <a:off x="1232327" y="157163"/>
                <a:ext cx="219065"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765" y="142875"/>
                <a:ext cx="1095647" cy="828676"/>
                <a:chOff x="-4765" y="142875"/>
                <a:chExt cx="1095647" cy="828676"/>
              </a:xfrm>
            </p:grpSpPr>
            <p:sp>
              <p:nvSpPr>
                <p:cNvPr id="20" name="矩形 19"/>
                <p:cNvSpPr/>
                <p:nvPr/>
              </p:nvSpPr>
              <p:spPr>
                <a:xfrm>
                  <a:off x="-4765" y="142875"/>
                  <a:ext cx="1095647"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86372" y="602219"/>
                  <a:ext cx="575833" cy="369332"/>
                </a:xfrm>
                <a:prstGeom prst="rect">
                  <a:avLst/>
                </a:prstGeom>
                <a:noFill/>
              </p:spPr>
              <p:txBody>
                <a:bodyPr wrap="square" rtlCol="0">
                  <a:spAutoFit/>
                </a:bodyPr>
                <a:lstStyle/>
                <a:p>
                  <a:r>
                    <a:rPr lang="en-US" altLang="zh-CN" dirty="0">
                      <a:solidFill>
                        <a:schemeClr val="bg1"/>
                      </a:solidFill>
                    </a:rPr>
                    <a:t>Part</a:t>
                  </a:r>
                  <a:endParaRPr lang="zh-CN" altLang="en-US" dirty="0">
                    <a:solidFill>
                      <a:schemeClr val="bg1"/>
                    </a:solidFill>
                  </a:endParaRPr>
                </a:p>
              </p:txBody>
            </p:sp>
          </p:grpSp>
        </p:grpSp>
      </p:grpSp>
      <p:sp>
        <p:nvSpPr>
          <p:cNvPr id="2" name="矩形 1"/>
          <p:cNvSpPr/>
          <p:nvPr/>
        </p:nvSpPr>
        <p:spPr>
          <a:xfrm>
            <a:off x="700086" y="1400543"/>
            <a:ext cx="4681382" cy="674557"/>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b="1" dirty="0">
              <a:solidFill>
                <a:schemeClr val="bg1"/>
              </a:solidFill>
              <a:latin typeface="Segoe UI Emoji" panose="020B0502040204020203" pitchFamily="34" charset="0"/>
            </a:endParaRPr>
          </a:p>
        </p:txBody>
      </p:sp>
      <p:sp>
        <p:nvSpPr>
          <p:cNvPr id="39" name="文本框 38"/>
          <p:cNvSpPr txBox="1"/>
          <p:nvPr/>
        </p:nvSpPr>
        <p:spPr>
          <a:xfrm>
            <a:off x="739891" y="2165828"/>
            <a:ext cx="4601772" cy="4524315"/>
          </a:xfrm>
          <a:prstGeom prst="rect">
            <a:avLst/>
          </a:prstGeom>
          <a:noFill/>
        </p:spPr>
        <p:txBody>
          <a:bodyPr wrap="square" rtlCol="0">
            <a:spAutoFit/>
          </a:bodyPr>
          <a:lstStyle/>
          <a:p>
            <a:pPr marL="342900" indent="-342900">
              <a:buFont typeface="Arial" panose="020B0604020202020204" pitchFamily="34" charset="0"/>
              <a:buChar char="•"/>
            </a:pPr>
            <a:r>
              <a:rPr lang="en-US" sz="2000" dirty="0"/>
              <a:t>The pattern of two genders (number one is male, number two is female) are noticeable different. </a:t>
            </a:r>
          </a:p>
          <a:p>
            <a:pPr marL="342900" indent="-342900">
              <a:buFont typeface="Arial" panose="020B0604020202020204" pitchFamily="34" charset="0"/>
              <a:buChar char="•"/>
            </a:pPr>
            <a:r>
              <a:rPr lang="en-US" sz="2000" dirty="0"/>
              <a:t>Most female are doing manual tasks no matter what age they are. </a:t>
            </a:r>
          </a:p>
          <a:p>
            <a:pPr marL="342900" indent="-342900">
              <a:buFont typeface="Arial" panose="020B0604020202020204" pitchFamily="34" charset="0"/>
              <a:buChar char="•"/>
            </a:pPr>
            <a:r>
              <a:rPr lang="en-US" sz="2000" dirty="0"/>
              <a:t>Only a small amount of female is doing the type of work in between mostly manual work and mostly intellectual work. </a:t>
            </a:r>
          </a:p>
          <a:p>
            <a:pPr marL="342900" indent="-342900">
              <a:buFont typeface="Arial" panose="020B0604020202020204" pitchFamily="34" charset="0"/>
              <a:buChar char="•"/>
            </a:pPr>
            <a:r>
              <a:rPr lang="en-US" sz="2000" dirty="0"/>
              <a:t>Unfortunately, there are no female respondents who characterize their major work as the most intellectual. </a:t>
            </a:r>
          </a:p>
          <a:p>
            <a:endParaRPr lang="zh-CN" altLang="en-US" sz="2400" dirty="0"/>
          </a:p>
          <a:p>
            <a:endParaRPr lang="zh-CN" altLang="en-US" sz="2400" dirty="0"/>
          </a:p>
        </p:txBody>
      </p:sp>
      <p:sp>
        <p:nvSpPr>
          <p:cNvPr id="25" name="文本框 24">
            <a:extLst>
              <a:ext uri="{FF2B5EF4-FFF2-40B4-BE49-F238E27FC236}">
                <a16:creationId xmlns:a16="http://schemas.microsoft.com/office/drawing/2014/main" id="{5F0B5557-DA47-0641-A6D4-6D359E08DD3B}"/>
              </a:ext>
            </a:extLst>
          </p:cNvPr>
          <p:cNvSpPr txBox="1"/>
          <p:nvPr/>
        </p:nvSpPr>
        <p:spPr>
          <a:xfrm>
            <a:off x="415215" y="106122"/>
            <a:ext cx="1081076" cy="769441"/>
          </a:xfrm>
          <a:prstGeom prst="rect">
            <a:avLst/>
          </a:prstGeom>
          <a:noFill/>
        </p:spPr>
        <p:txBody>
          <a:bodyPr wrap="square" rtlCol="0">
            <a:spAutoFit/>
          </a:bodyPr>
          <a:lstStyle/>
          <a:p>
            <a:r>
              <a:rPr lang="en-US" altLang="zh-CN" sz="4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3.5</a:t>
            </a:r>
            <a:endParaRPr lang="zh-CN" altLang="en-US" sz="4400" dirty="0">
              <a:solidFill>
                <a:schemeClr val="bg1"/>
              </a:solidFill>
              <a:latin typeface="Segoe UI Black" panose="020B0A02040204020203" pitchFamily="34" charset="0"/>
              <a:cs typeface="Segoe UI Black" panose="020B0A02040204020203" pitchFamily="34" charset="0"/>
            </a:endParaRPr>
          </a:p>
        </p:txBody>
      </p:sp>
      <p:pic>
        <p:nvPicPr>
          <p:cNvPr id="26" name="图片 25">
            <a:extLst>
              <a:ext uri="{FF2B5EF4-FFF2-40B4-BE49-F238E27FC236}">
                <a16:creationId xmlns:a16="http://schemas.microsoft.com/office/drawing/2014/main" id="{15A35FEB-AC9C-A440-AADD-8E1FE66A644F}"/>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770623" y="1792204"/>
            <a:ext cx="6166453" cy="3906733"/>
          </a:xfrm>
          <a:prstGeom prst="rect">
            <a:avLst/>
          </a:prstGeom>
        </p:spPr>
      </p:pic>
    </p:spTree>
    <p:extLst>
      <p:ext uri="{BB962C8B-B14F-4D97-AF65-F5344CB8AC3E}">
        <p14:creationId xmlns:p14="http://schemas.microsoft.com/office/powerpoint/2010/main" val="2443253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90" name="组合 1189"/>
          <p:cNvGrpSpPr/>
          <p:nvPr/>
        </p:nvGrpSpPr>
        <p:grpSpPr>
          <a:xfrm>
            <a:off x="8121740" y="602219"/>
            <a:ext cx="5084620" cy="7422945"/>
            <a:chOff x="8151721" y="291298"/>
            <a:chExt cx="5084620" cy="7422945"/>
          </a:xfrm>
        </p:grpSpPr>
        <p:sp>
          <p:nvSpPr>
            <p:cNvPr id="1189" name="矩形 1188"/>
            <p:cNvSpPr/>
            <p:nvPr/>
          </p:nvSpPr>
          <p:spPr>
            <a:xfrm rot="2678193">
              <a:off x="9296158" y="4145726"/>
              <a:ext cx="3940183" cy="3268984"/>
            </a:xfrm>
            <a:prstGeom prst="rect">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8" name="矩形 1187"/>
            <p:cNvSpPr/>
            <p:nvPr/>
          </p:nvSpPr>
          <p:spPr>
            <a:xfrm rot="2735885">
              <a:off x="8151721" y="6380118"/>
              <a:ext cx="1334125" cy="1334125"/>
            </a:xfrm>
            <a:prstGeom prst="rect">
              <a:avLst/>
            </a:prstGeom>
            <a:solidFill>
              <a:srgbClr val="004267">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矩形 316"/>
            <p:cNvSpPr/>
            <p:nvPr/>
          </p:nvSpPr>
          <p:spPr>
            <a:xfrm rot="2575587">
              <a:off x="10909034" y="485869"/>
              <a:ext cx="714427" cy="714427"/>
            </a:xfrm>
            <a:prstGeom prst="rect">
              <a:avLst/>
            </a:prstGeom>
            <a:solidFill>
              <a:schemeClr val="bg2">
                <a:lumMod val="2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矩形 317"/>
            <p:cNvSpPr/>
            <p:nvPr/>
          </p:nvSpPr>
          <p:spPr>
            <a:xfrm rot="2575587">
              <a:off x="10274728" y="291298"/>
              <a:ext cx="178029" cy="178029"/>
            </a:xfrm>
            <a:prstGeom prst="rect">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4764" y="142875"/>
            <a:ext cx="7225250" cy="836842"/>
            <a:chOff x="-4764" y="142875"/>
            <a:chExt cx="7225250" cy="836842"/>
          </a:xfrm>
        </p:grpSpPr>
        <p:sp>
          <p:nvSpPr>
            <p:cNvPr id="16" name="文本框 15"/>
            <p:cNvSpPr txBox="1"/>
            <p:nvPr/>
          </p:nvSpPr>
          <p:spPr>
            <a:xfrm>
              <a:off x="1390685" y="260671"/>
              <a:ext cx="5829801" cy="646331"/>
            </a:xfrm>
            <a:prstGeom prst="rect">
              <a:avLst/>
            </a:prstGeom>
            <a:noFill/>
          </p:spPr>
          <p:txBody>
            <a:bodyPr wrap="square" rtlCol="0">
              <a:spAutoFit/>
            </a:bodyPr>
            <a:lstStyle/>
            <a:p>
              <a:r>
                <a:rPr lang="en-US" altLang="zh-CN" sz="3600" b="1" dirty="0">
                  <a:solidFill>
                    <a:schemeClr val="accent3">
                      <a:lumMod val="50000"/>
                    </a:schemeClr>
                  </a:solidFill>
                  <a:latin typeface="Segoe UI Emoji" panose="020B0502040204020203" pitchFamily="34" charset="0"/>
                  <a:ea typeface="Segoe UI Emoji" panose="020B0502040204020203" pitchFamily="34" charset="0"/>
                  <a:cs typeface="Segoe UI Black" panose="020B0A02040204020203" pitchFamily="34" charset="0"/>
                </a:rPr>
                <a:t>Exploratory Factor Analysis</a:t>
              </a:r>
              <a:endParaRPr lang="zh-CN" altLang="en-US" sz="3600" b="1" dirty="0">
                <a:solidFill>
                  <a:schemeClr val="accent3">
                    <a:lumMod val="50000"/>
                  </a:schemeClr>
                </a:solidFill>
                <a:latin typeface="Segoe UI Emoji" panose="020B0502040204020203" pitchFamily="34" charset="0"/>
                <a:cs typeface="Segoe UI Black" panose="020B0A02040204020203" pitchFamily="34" charset="0"/>
              </a:endParaRPr>
            </a:p>
          </p:txBody>
        </p:sp>
        <p:grpSp>
          <p:nvGrpSpPr>
            <p:cNvPr id="17" name="组合 16"/>
            <p:cNvGrpSpPr/>
            <p:nvPr/>
          </p:nvGrpSpPr>
          <p:grpSpPr>
            <a:xfrm>
              <a:off x="-4764" y="142875"/>
              <a:ext cx="1328633" cy="836842"/>
              <a:chOff x="-4764" y="142875"/>
              <a:chExt cx="1328633" cy="836842"/>
            </a:xfrm>
          </p:grpSpPr>
          <p:sp>
            <p:nvSpPr>
              <p:cNvPr id="18" name="矩形 17"/>
              <p:cNvSpPr/>
              <p:nvPr/>
            </p:nvSpPr>
            <p:spPr>
              <a:xfrm>
                <a:off x="1166494" y="165329"/>
                <a:ext cx="157375"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764" y="142875"/>
                <a:ext cx="978090" cy="828676"/>
                <a:chOff x="-4764" y="142875"/>
                <a:chExt cx="978090" cy="828676"/>
              </a:xfrm>
            </p:grpSpPr>
            <p:sp>
              <p:nvSpPr>
                <p:cNvPr id="20" name="矩形 19"/>
                <p:cNvSpPr/>
                <p:nvPr/>
              </p:nvSpPr>
              <p:spPr>
                <a:xfrm>
                  <a:off x="-4764" y="142875"/>
                  <a:ext cx="978090"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86372" y="602219"/>
                  <a:ext cx="575833" cy="369332"/>
                </a:xfrm>
                <a:prstGeom prst="rect">
                  <a:avLst/>
                </a:prstGeom>
                <a:noFill/>
              </p:spPr>
              <p:txBody>
                <a:bodyPr wrap="square" rtlCol="0">
                  <a:spAutoFit/>
                </a:bodyPr>
                <a:lstStyle/>
                <a:p>
                  <a:r>
                    <a:rPr lang="en-US" altLang="zh-CN" dirty="0">
                      <a:solidFill>
                        <a:schemeClr val="bg1"/>
                      </a:solidFill>
                    </a:rPr>
                    <a:t>Part</a:t>
                  </a:r>
                  <a:endParaRPr lang="zh-CN" altLang="en-US" dirty="0">
                    <a:solidFill>
                      <a:schemeClr val="bg1"/>
                    </a:solidFill>
                  </a:endParaRPr>
                </a:p>
              </p:txBody>
            </p:sp>
          </p:grpSp>
        </p:grpSp>
      </p:grpSp>
      <p:sp>
        <p:nvSpPr>
          <p:cNvPr id="298" name="矩形 297"/>
          <p:cNvSpPr/>
          <p:nvPr/>
        </p:nvSpPr>
        <p:spPr>
          <a:xfrm>
            <a:off x="7247829" y="957264"/>
            <a:ext cx="4260443" cy="466024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6" name="直角三角形 1185"/>
          <p:cNvSpPr/>
          <p:nvPr/>
        </p:nvSpPr>
        <p:spPr>
          <a:xfrm rot="5400000">
            <a:off x="930234" y="1448224"/>
            <a:ext cx="684721" cy="749508"/>
          </a:xfrm>
          <a:prstGeom prst="rtTriangle">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3" name="直角三角形 302"/>
          <p:cNvSpPr/>
          <p:nvPr/>
        </p:nvSpPr>
        <p:spPr>
          <a:xfrm rot="5400000">
            <a:off x="4629817" y="1448224"/>
            <a:ext cx="684721" cy="749508"/>
          </a:xfrm>
          <a:prstGeom prst="rtTriangle">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直角三角形 303"/>
          <p:cNvSpPr/>
          <p:nvPr/>
        </p:nvSpPr>
        <p:spPr>
          <a:xfrm rot="5400000">
            <a:off x="7280222" y="948276"/>
            <a:ext cx="684721" cy="749508"/>
          </a:xfrm>
          <a:prstGeom prst="rtTriangle">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5" name="文本框 304"/>
          <p:cNvSpPr txBox="1"/>
          <p:nvPr/>
        </p:nvSpPr>
        <p:spPr>
          <a:xfrm>
            <a:off x="966444" y="4651229"/>
            <a:ext cx="1911667" cy="523220"/>
          </a:xfrm>
          <a:prstGeom prst="rect">
            <a:avLst/>
          </a:prstGeom>
          <a:noFill/>
        </p:spPr>
        <p:txBody>
          <a:bodyPr wrap="square" rtlCol="0">
            <a:spAutoFit/>
          </a:bodyPr>
          <a:lstStyle/>
          <a:p>
            <a:r>
              <a:rPr lang="en-US" altLang="zh-CN" sz="2800" b="1" dirty="0">
                <a:solidFill>
                  <a:schemeClr val="bg1"/>
                </a:solidFill>
              </a:rPr>
              <a:t>YOUR TITLE</a:t>
            </a:r>
            <a:endParaRPr lang="zh-CN" altLang="en-US" sz="2800" b="1" dirty="0">
              <a:solidFill>
                <a:schemeClr val="bg1"/>
              </a:solidFill>
            </a:endParaRPr>
          </a:p>
        </p:txBody>
      </p:sp>
      <p:sp>
        <p:nvSpPr>
          <p:cNvPr id="306" name="文本框 305"/>
          <p:cNvSpPr txBox="1"/>
          <p:nvPr/>
        </p:nvSpPr>
        <p:spPr>
          <a:xfrm>
            <a:off x="4642393" y="4651229"/>
            <a:ext cx="1911667" cy="523220"/>
          </a:xfrm>
          <a:prstGeom prst="rect">
            <a:avLst/>
          </a:prstGeom>
          <a:noFill/>
        </p:spPr>
        <p:txBody>
          <a:bodyPr wrap="square" rtlCol="0">
            <a:spAutoFit/>
          </a:bodyPr>
          <a:lstStyle/>
          <a:p>
            <a:r>
              <a:rPr lang="en-US" altLang="zh-CN" sz="2800" b="1" dirty="0">
                <a:solidFill>
                  <a:schemeClr val="bg1"/>
                </a:solidFill>
              </a:rPr>
              <a:t>YOUR TITLE</a:t>
            </a:r>
            <a:endParaRPr lang="zh-CN" altLang="en-US" sz="2800" b="1" dirty="0">
              <a:solidFill>
                <a:schemeClr val="bg1"/>
              </a:solidFill>
            </a:endParaRPr>
          </a:p>
        </p:txBody>
      </p:sp>
      <p:sp>
        <p:nvSpPr>
          <p:cNvPr id="1187" name="文本框 1186"/>
          <p:cNvSpPr txBox="1"/>
          <p:nvPr/>
        </p:nvSpPr>
        <p:spPr>
          <a:xfrm>
            <a:off x="973326" y="5129479"/>
            <a:ext cx="2870527" cy="646331"/>
          </a:xfrm>
          <a:prstGeom prst="rect">
            <a:avLst/>
          </a:prstGeom>
          <a:noFill/>
        </p:spPr>
        <p:txBody>
          <a:bodyPr wrap="square" rtlCol="0">
            <a:spAutoFit/>
          </a:bodyPr>
          <a:lstStyle/>
          <a:p>
            <a:r>
              <a:rPr lang="en-US" altLang="zh-CN" dirty="0">
                <a:solidFill>
                  <a:schemeClr val="bg1"/>
                </a:solidFill>
              </a:rPr>
              <a:t>Add your text here and write down your opinion here</a:t>
            </a:r>
            <a:endParaRPr lang="zh-CN" altLang="en-US" dirty="0">
              <a:solidFill>
                <a:schemeClr val="bg1"/>
              </a:solidFill>
            </a:endParaRPr>
          </a:p>
        </p:txBody>
      </p:sp>
      <p:sp>
        <p:nvSpPr>
          <p:cNvPr id="309" name="文本框 308"/>
          <p:cNvSpPr txBox="1"/>
          <p:nvPr/>
        </p:nvSpPr>
        <p:spPr>
          <a:xfrm>
            <a:off x="4642393" y="5129479"/>
            <a:ext cx="2870527" cy="646331"/>
          </a:xfrm>
          <a:prstGeom prst="rect">
            <a:avLst/>
          </a:prstGeom>
          <a:noFill/>
        </p:spPr>
        <p:txBody>
          <a:bodyPr wrap="square" rtlCol="0">
            <a:spAutoFit/>
          </a:bodyPr>
          <a:lstStyle/>
          <a:p>
            <a:r>
              <a:rPr lang="en-US" altLang="zh-CN" dirty="0">
                <a:solidFill>
                  <a:schemeClr val="bg1"/>
                </a:solidFill>
              </a:rPr>
              <a:t>Add your text here and write down your opinion here</a:t>
            </a:r>
            <a:endParaRPr lang="zh-CN" altLang="en-US" dirty="0">
              <a:solidFill>
                <a:schemeClr val="bg1"/>
              </a:solidFill>
            </a:endParaRPr>
          </a:p>
        </p:txBody>
      </p:sp>
      <p:sp>
        <p:nvSpPr>
          <p:cNvPr id="310" name="文本框 309"/>
          <p:cNvSpPr txBox="1"/>
          <p:nvPr/>
        </p:nvSpPr>
        <p:spPr>
          <a:xfrm>
            <a:off x="7360235" y="1350721"/>
            <a:ext cx="4046638" cy="4093428"/>
          </a:xfrm>
          <a:prstGeom prst="rect">
            <a:avLst/>
          </a:prstGeom>
          <a:noFill/>
        </p:spPr>
        <p:txBody>
          <a:bodyPr wrap="square" rtlCol="0">
            <a:spAutoFit/>
          </a:bodyPr>
          <a:lstStyle/>
          <a:p>
            <a:pPr marL="285750" indent="-285750">
              <a:buFont typeface="Arial" panose="020B0604020202020204" pitchFamily="34" charset="0"/>
              <a:buChar char="•"/>
            </a:pPr>
            <a:r>
              <a:rPr lang="en-US" altLang="zh-CN" sz="2000" dirty="0">
                <a:solidFill>
                  <a:schemeClr val="bg1"/>
                </a:solidFill>
              </a:rPr>
              <a:t>244 variables are grouped into twenty categories. </a:t>
            </a:r>
          </a:p>
          <a:p>
            <a:pPr marL="285750" indent="-285750">
              <a:buFont typeface="Arial" panose="020B0604020202020204" pitchFamily="34" charset="0"/>
              <a:buChar char="•"/>
            </a:pPr>
            <a:r>
              <a:rPr lang="en-US" altLang="zh-CN" sz="2000" dirty="0">
                <a:solidFill>
                  <a:schemeClr val="bg1"/>
                </a:solidFill>
              </a:rPr>
              <a:t>The root mean square of residuals (RMSR) is 0.02 which is pretty closer to 0.</a:t>
            </a:r>
          </a:p>
          <a:p>
            <a:pPr marL="285750" indent="-285750">
              <a:buFont typeface="Arial" panose="020B0604020202020204" pitchFamily="34" charset="0"/>
              <a:buChar char="•"/>
            </a:pPr>
            <a:r>
              <a:rPr lang="en-US" altLang="zh-CN" sz="2000" dirty="0">
                <a:solidFill>
                  <a:schemeClr val="bg1"/>
                </a:solidFill>
              </a:rPr>
              <a:t>RMSEA (root mean square error of approximation) index is 0.042. </a:t>
            </a:r>
          </a:p>
          <a:p>
            <a:pPr marL="285750" indent="-285750">
              <a:buFont typeface="Arial" panose="020B0604020202020204" pitchFamily="34" charset="0"/>
              <a:buChar char="•"/>
            </a:pPr>
            <a:r>
              <a:rPr lang="en-US" altLang="zh-CN" sz="2000" dirty="0">
                <a:solidFill>
                  <a:schemeClr val="bg1"/>
                </a:solidFill>
              </a:rPr>
              <a:t>As it is below 0.05, it is a good model fit based on RMSEA. </a:t>
            </a:r>
          </a:p>
          <a:p>
            <a:pPr marL="285750" indent="-285750">
              <a:buFont typeface="Arial" panose="020B0604020202020204" pitchFamily="34" charset="0"/>
              <a:buChar char="•"/>
            </a:pPr>
            <a:r>
              <a:rPr lang="en-US" altLang="zh-CN" sz="2000" dirty="0">
                <a:solidFill>
                  <a:schemeClr val="bg1"/>
                </a:solidFill>
              </a:rPr>
              <a:t>Only Tucker-Lewis Index (TLI) is slightly a little smaller than the normal number but the other two conditions are satisfied. </a:t>
            </a:r>
            <a:endParaRPr lang="zh-CN" altLang="zh-CN" sz="2000" dirty="0">
              <a:solidFill>
                <a:schemeClr val="bg1"/>
              </a:solidFill>
            </a:endParaRPr>
          </a:p>
        </p:txBody>
      </p:sp>
      <p:pic>
        <p:nvPicPr>
          <p:cNvPr id="33" name="图片 32">
            <a:extLst>
              <a:ext uri="{FF2B5EF4-FFF2-40B4-BE49-F238E27FC236}">
                <a16:creationId xmlns:a16="http://schemas.microsoft.com/office/drawing/2014/main" id="{D0782504-F50A-2943-9412-9C7F425A69BD}"/>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22697" y="1822978"/>
            <a:ext cx="6462395" cy="3931920"/>
          </a:xfrm>
          <a:prstGeom prst="rect">
            <a:avLst/>
          </a:prstGeom>
        </p:spPr>
      </p:pic>
      <p:sp>
        <p:nvSpPr>
          <p:cNvPr id="34" name="文本框 33">
            <a:extLst>
              <a:ext uri="{FF2B5EF4-FFF2-40B4-BE49-F238E27FC236}">
                <a16:creationId xmlns:a16="http://schemas.microsoft.com/office/drawing/2014/main" id="{F8D2B623-56AD-664B-A4A6-6433E640E9F5}"/>
              </a:ext>
            </a:extLst>
          </p:cNvPr>
          <p:cNvSpPr txBox="1"/>
          <p:nvPr/>
        </p:nvSpPr>
        <p:spPr>
          <a:xfrm>
            <a:off x="28178" y="74650"/>
            <a:ext cx="1081076" cy="769441"/>
          </a:xfrm>
          <a:prstGeom prst="rect">
            <a:avLst/>
          </a:prstGeom>
          <a:noFill/>
        </p:spPr>
        <p:txBody>
          <a:bodyPr wrap="square" rtlCol="0">
            <a:spAutoFit/>
          </a:bodyPr>
          <a:lstStyle/>
          <a:p>
            <a:r>
              <a:rPr lang="en-US" altLang="zh-CN" sz="4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3.6</a:t>
            </a:r>
            <a:endParaRPr lang="zh-CN" altLang="en-US" sz="4400" dirty="0">
              <a:solidFill>
                <a:schemeClr val="bg1"/>
              </a:solidFill>
              <a:latin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3393360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8" name="文本框 5">
            <a:extLst>
              <a:ext uri="{FF2B5EF4-FFF2-40B4-BE49-F238E27FC236}">
                <a16:creationId xmlns:a16="http://schemas.microsoft.com/office/drawing/2014/main" id="{01DB6CE6-39FC-374D-AF4F-C132A70A52B7}"/>
              </a:ext>
            </a:extLst>
          </p:cNvPr>
          <p:cNvSpPr txBox="1">
            <a:spLocks noChangeArrowheads="1"/>
          </p:cNvSpPr>
          <p:nvPr/>
        </p:nvSpPr>
        <p:spPr bwMode="auto">
          <a:xfrm>
            <a:off x="11114088" y="371475"/>
            <a:ext cx="4365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r>
              <a:rPr lang="en-US" altLang="zh-CN" sz="1800" dirty="0">
                <a:solidFill>
                  <a:schemeClr val="bg1"/>
                </a:solidFill>
              </a:rPr>
              <a:t>18</a:t>
            </a:r>
            <a:endParaRPr lang="zh-CN" altLang="en-US" sz="1800" dirty="0">
              <a:solidFill>
                <a:schemeClr val="bg1"/>
              </a:solidFill>
            </a:endParaRPr>
          </a:p>
        </p:txBody>
      </p:sp>
      <p:cxnSp>
        <p:nvCxnSpPr>
          <p:cNvPr id="96" name="直接连接符 95">
            <a:extLst>
              <a:ext uri="{FF2B5EF4-FFF2-40B4-BE49-F238E27FC236}">
                <a16:creationId xmlns:a16="http://schemas.microsoft.com/office/drawing/2014/main" id="{48FDCF83-737C-FA4B-8BED-E9940E5E87F4}"/>
              </a:ext>
            </a:extLst>
          </p:cNvPr>
          <p:cNvCxnSpPr>
            <a:cxnSpLocks/>
          </p:cNvCxnSpPr>
          <p:nvPr/>
        </p:nvCxnSpPr>
        <p:spPr>
          <a:xfrm flipH="1">
            <a:off x="8373971" y="2091403"/>
            <a:ext cx="1649504" cy="1116088"/>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69477E41-BD89-8B44-8990-061695234EAC}"/>
              </a:ext>
            </a:extLst>
          </p:cNvPr>
          <p:cNvCxnSpPr>
            <a:cxnSpLocks/>
            <a:endCxn id="109" idx="2"/>
          </p:cNvCxnSpPr>
          <p:nvPr/>
        </p:nvCxnSpPr>
        <p:spPr>
          <a:xfrm flipH="1" flipV="1">
            <a:off x="7194897" y="2757980"/>
            <a:ext cx="1179074" cy="449511"/>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7814F072-9EFA-9446-B5BD-163D5FBAC15A}"/>
              </a:ext>
            </a:extLst>
          </p:cNvPr>
          <p:cNvCxnSpPr>
            <a:cxnSpLocks/>
            <a:stCxn id="108" idx="0"/>
          </p:cNvCxnSpPr>
          <p:nvPr/>
        </p:nvCxnSpPr>
        <p:spPr>
          <a:xfrm flipV="1">
            <a:off x="6253809" y="2663826"/>
            <a:ext cx="839141" cy="1476374"/>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ADE49E78-AEAC-B14D-9E3C-6C245E2390CA}"/>
              </a:ext>
            </a:extLst>
          </p:cNvPr>
          <p:cNvCxnSpPr/>
          <p:nvPr/>
        </p:nvCxnSpPr>
        <p:spPr>
          <a:xfrm flipH="1" flipV="1">
            <a:off x="2808288" y="2925763"/>
            <a:ext cx="1155700" cy="6032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FCF55E2D-C69C-114E-97AA-C5BC3AF425B9}"/>
              </a:ext>
            </a:extLst>
          </p:cNvPr>
          <p:cNvCxnSpPr>
            <a:cxnSpLocks/>
            <a:endCxn id="107" idx="2"/>
          </p:cNvCxnSpPr>
          <p:nvPr/>
        </p:nvCxnSpPr>
        <p:spPr>
          <a:xfrm flipV="1">
            <a:off x="3906566" y="2643207"/>
            <a:ext cx="1016272" cy="868348"/>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C20D6321-0706-9747-8120-22177E208A87}"/>
              </a:ext>
            </a:extLst>
          </p:cNvPr>
          <p:cNvCxnSpPr>
            <a:cxnSpLocks/>
          </p:cNvCxnSpPr>
          <p:nvPr/>
        </p:nvCxnSpPr>
        <p:spPr>
          <a:xfrm flipV="1">
            <a:off x="1809750" y="2988935"/>
            <a:ext cx="1437195" cy="982992"/>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3" name="矩形 102">
            <a:extLst>
              <a:ext uri="{FF2B5EF4-FFF2-40B4-BE49-F238E27FC236}">
                <a16:creationId xmlns:a16="http://schemas.microsoft.com/office/drawing/2014/main" id="{F2786E4C-BF69-8345-B2C5-770493639BF3}"/>
              </a:ext>
            </a:extLst>
          </p:cNvPr>
          <p:cNvSpPr/>
          <p:nvPr/>
        </p:nvSpPr>
        <p:spPr>
          <a:xfrm>
            <a:off x="696913" y="5638800"/>
            <a:ext cx="10798175" cy="292100"/>
          </a:xfrm>
          <a:prstGeom prst="rect">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ysClr val="windowText" lastClr="000000"/>
              </a:solidFill>
            </a:endParaRPr>
          </a:p>
        </p:txBody>
      </p:sp>
      <p:sp>
        <p:nvSpPr>
          <p:cNvPr id="104" name="矩形 103">
            <a:extLst>
              <a:ext uri="{FF2B5EF4-FFF2-40B4-BE49-F238E27FC236}">
                <a16:creationId xmlns:a16="http://schemas.microsoft.com/office/drawing/2014/main" id="{B2C4CB96-CDE8-1F43-9390-51C82A53A843}"/>
              </a:ext>
            </a:extLst>
          </p:cNvPr>
          <p:cNvSpPr/>
          <p:nvPr/>
        </p:nvSpPr>
        <p:spPr>
          <a:xfrm>
            <a:off x="522288" y="3971925"/>
            <a:ext cx="1757791" cy="1384995"/>
          </a:xfrm>
          <a:prstGeom prst="rect">
            <a:avLst/>
          </a:prstGeom>
          <a:solidFill>
            <a:srgbClr val="004267"/>
          </a:solidFill>
          <a:ln>
            <a:noFill/>
          </a:ln>
          <a:effectLst>
            <a:outerShdw blurRad="44450" dist="27940" dir="5400000" algn="ctr">
              <a:srgbClr val="000000">
                <a:alpha val="32000"/>
              </a:srgbClr>
            </a:outerShdw>
          </a:effec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impact of globalization</a:t>
            </a:r>
            <a:endParaRPr lang="zh-CN" altLang="en-US" sz="40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05" name="矩形 104">
            <a:extLst>
              <a:ext uri="{FF2B5EF4-FFF2-40B4-BE49-F238E27FC236}">
                <a16:creationId xmlns:a16="http://schemas.microsoft.com/office/drawing/2014/main" id="{D417E9B8-9F6D-4647-8955-AA57FDA80C17}"/>
              </a:ext>
            </a:extLst>
          </p:cNvPr>
          <p:cNvSpPr/>
          <p:nvPr/>
        </p:nvSpPr>
        <p:spPr>
          <a:xfrm>
            <a:off x="2207918" y="2574078"/>
            <a:ext cx="1334020" cy="523220"/>
          </a:xfrm>
          <a:prstGeom prst="rect">
            <a:avLst/>
          </a:prstGeom>
          <a:solidFill>
            <a:schemeClr val="accent3">
              <a:lumMod val="50000"/>
            </a:schemeClr>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security</a:t>
            </a:r>
            <a:endParaRPr lang="zh-CN" altLang="en-US" sz="40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06" name="矩形 105">
            <a:extLst>
              <a:ext uri="{FF2B5EF4-FFF2-40B4-BE49-F238E27FC236}">
                <a16:creationId xmlns:a16="http://schemas.microsoft.com/office/drawing/2014/main" id="{23CA1617-A492-B548-8E3F-36BB62632575}"/>
              </a:ext>
            </a:extLst>
          </p:cNvPr>
          <p:cNvSpPr/>
          <p:nvPr/>
        </p:nvSpPr>
        <p:spPr>
          <a:xfrm>
            <a:off x="2779846" y="3511550"/>
            <a:ext cx="2420036" cy="1384995"/>
          </a:xfrm>
          <a:prstGeom prst="rect">
            <a:avLst/>
          </a:prstGeom>
          <a:solidFill>
            <a:srgbClr val="004267"/>
          </a:solidFill>
          <a:ln>
            <a:noFill/>
          </a:ln>
          <a:effectLst>
            <a:outerShdw blurRad="44450" dist="27940" dir="5400000" algn="ctr">
              <a:srgbClr val="000000">
                <a:alpha val="32000"/>
              </a:srgbClr>
            </a:outerShdw>
          </a:effec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science/technology development</a:t>
            </a:r>
            <a:r>
              <a:rPr lang="zh-CN" altLang="zh-CN" sz="2800" dirty="0">
                <a:solidFill>
                  <a:schemeClr val="bg1"/>
                </a:solidFill>
                <a:effectLst/>
              </a:rPr>
              <a:t> </a:t>
            </a:r>
            <a:endParaRPr lang="zh-CN" altLang="en-US" sz="28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07" name="矩形 106">
            <a:extLst>
              <a:ext uri="{FF2B5EF4-FFF2-40B4-BE49-F238E27FC236}">
                <a16:creationId xmlns:a16="http://schemas.microsoft.com/office/drawing/2014/main" id="{7C84723D-FB43-FF47-B71D-E4051D2CD8B7}"/>
              </a:ext>
            </a:extLst>
          </p:cNvPr>
          <p:cNvSpPr/>
          <p:nvPr/>
        </p:nvSpPr>
        <p:spPr>
          <a:xfrm>
            <a:off x="3627438" y="1689100"/>
            <a:ext cx="2590800" cy="954107"/>
          </a:xfrm>
          <a:prstGeom prst="rect">
            <a:avLst/>
          </a:prstGeom>
          <a:solidFill>
            <a:srgbClr val="004267"/>
          </a:solidFill>
          <a:ln>
            <a:noFill/>
          </a:ln>
          <a:effectLst>
            <a:outerShdw blurRad="44450" dist="27940" dir="5400000" algn="ctr">
              <a:srgbClr val="000000">
                <a:alpha val="32000"/>
              </a:srgbClr>
            </a:outerShdw>
          </a:effec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characteristics of democracy</a:t>
            </a:r>
            <a:endParaRPr lang="zh-CN" altLang="en-US" sz="40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08" name="矩形 107">
            <a:extLst>
              <a:ext uri="{FF2B5EF4-FFF2-40B4-BE49-F238E27FC236}">
                <a16:creationId xmlns:a16="http://schemas.microsoft.com/office/drawing/2014/main" id="{FA9363DD-E83B-8949-B53C-021892713781}"/>
              </a:ext>
            </a:extLst>
          </p:cNvPr>
          <p:cNvSpPr/>
          <p:nvPr/>
        </p:nvSpPr>
        <p:spPr>
          <a:xfrm>
            <a:off x="5422605" y="4140200"/>
            <a:ext cx="1662408" cy="523220"/>
          </a:xfrm>
          <a:prstGeom prst="rect">
            <a:avLst/>
          </a:prstGeom>
          <a:solidFill>
            <a:schemeClr val="accent3">
              <a:lumMod val="50000"/>
            </a:schemeClr>
          </a:solidFill>
          <a:ln>
            <a:noFill/>
          </a:ln>
          <a:effectLst>
            <a:outerShdw blurRad="44450" dist="27940" dir="5400000" algn="ctr">
              <a:srgbClr val="000000">
                <a:alpha val="32000"/>
              </a:srgbClr>
            </a:outerShdw>
          </a:effec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morality</a:t>
            </a:r>
            <a:endParaRPr lang="zh-CN" altLang="en-US" sz="40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09" name="矩形 108">
            <a:extLst>
              <a:ext uri="{FF2B5EF4-FFF2-40B4-BE49-F238E27FC236}">
                <a16:creationId xmlns:a16="http://schemas.microsoft.com/office/drawing/2014/main" id="{9C7A47CA-58D6-9E41-9EE4-E078FC497A1C}"/>
              </a:ext>
            </a:extLst>
          </p:cNvPr>
          <p:cNvSpPr/>
          <p:nvPr/>
        </p:nvSpPr>
        <p:spPr>
          <a:xfrm>
            <a:off x="6370145" y="1803873"/>
            <a:ext cx="1649504" cy="954107"/>
          </a:xfrm>
          <a:prstGeom prst="rect">
            <a:avLst/>
          </a:prstGeom>
          <a:solidFill>
            <a:schemeClr val="accent3">
              <a:lumMod val="50000"/>
            </a:schemeClr>
          </a:solidFill>
          <a:ln>
            <a:noFill/>
          </a:ln>
          <a:effectLst>
            <a:outerShdw blurRad="44450" dist="27940" dir="5400000" algn="ctr">
              <a:srgbClr val="000000">
                <a:alpha val="32000"/>
              </a:srgbClr>
            </a:outerShdw>
          </a:effec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social network</a:t>
            </a:r>
            <a:endParaRPr lang="zh-CN" altLang="en-US" sz="40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10" name="矩形 109">
            <a:extLst>
              <a:ext uri="{FF2B5EF4-FFF2-40B4-BE49-F238E27FC236}">
                <a16:creationId xmlns:a16="http://schemas.microsoft.com/office/drawing/2014/main" id="{523291F0-D280-2F4A-8789-D1F110C227AB}"/>
              </a:ext>
            </a:extLst>
          </p:cNvPr>
          <p:cNvSpPr/>
          <p:nvPr/>
        </p:nvSpPr>
        <p:spPr>
          <a:xfrm>
            <a:off x="7085014" y="3176588"/>
            <a:ext cx="3575530" cy="523220"/>
          </a:xfrm>
          <a:prstGeom prst="rect">
            <a:avLst/>
          </a:prstGeom>
          <a:solidFill>
            <a:srgbClr val="004267"/>
          </a:solidFill>
          <a:ln>
            <a:noFill/>
          </a:ln>
          <a:effectLst>
            <a:outerShdw blurRad="44450" dist="27940" dir="5400000" algn="ctr">
              <a:srgbClr val="000000">
                <a:alpha val="32000"/>
              </a:srgbClr>
            </a:outerShdw>
          </a:effec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happiness toward life</a:t>
            </a:r>
            <a:endParaRPr lang="zh-CN" altLang="en-US" sz="40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11" name="矩形 110">
            <a:extLst>
              <a:ext uri="{FF2B5EF4-FFF2-40B4-BE49-F238E27FC236}">
                <a16:creationId xmlns:a16="http://schemas.microsoft.com/office/drawing/2014/main" id="{9928E5CB-D9F3-CD4F-9871-919CBFFC8368}"/>
              </a:ext>
            </a:extLst>
          </p:cNvPr>
          <p:cNvSpPr/>
          <p:nvPr/>
        </p:nvSpPr>
        <p:spPr>
          <a:xfrm>
            <a:off x="8714581" y="802918"/>
            <a:ext cx="2617788" cy="1384995"/>
          </a:xfrm>
          <a:prstGeom prst="rect">
            <a:avLst/>
          </a:prstGeom>
          <a:solidFill>
            <a:srgbClr val="004267"/>
          </a:solidFill>
          <a:ln>
            <a:solidFill>
              <a:srgbClr val="0170C1"/>
            </a:solidFill>
          </a:ln>
          <a:effectLst>
            <a:outerShdw blurRad="44450" dist="27940" dir="5400000" algn="ctr">
              <a:srgbClr val="000000">
                <a:alpha val="32000"/>
              </a:srgbClr>
            </a:outerShdw>
          </a:effec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wiliness to join different organizations</a:t>
            </a:r>
            <a:endParaRPr lang="zh-CN" altLang="en-US" sz="40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12" name="矩形 111">
            <a:extLst>
              <a:ext uri="{FF2B5EF4-FFF2-40B4-BE49-F238E27FC236}">
                <a16:creationId xmlns:a16="http://schemas.microsoft.com/office/drawing/2014/main" id="{8D4B2954-C745-D64D-9A29-686FE7A40DF9}"/>
              </a:ext>
            </a:extLst>
          </p:cNvPr>
          <p:cNvSpPr/>
          <p:nvPr/>
        </p:nvSpPr>
        <p:spPr>
          <a:xfrm>
            <a:off x="7775085" y="4076505"/>
            <a:ext cx="3575530" cy="523220"/>
          </a:xfrm>
          <a:prstGeom prst="rect">
            <a:avLst/>
          </a:prstGeom>
          <a:solidFill>
            <a:schemeClr val="accent3">
              <a:lumMod val="50000"/>
            </a:schemeClr>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tendency to immigrate</a:t>
            </a:r>
            <a:r>
              <a:rPr lang="zh-CN" altLang="zh-CN" sz="2800" dirty="0">
                <a:solidFill>
                  <a:schemeClr val="bg1"/>
                </a:solidFill>
                <a:effectLst/>
              </a:rPr>
              <a:t> </a:t>
            </a:r>
            <a:endParaRPr lang="zh-CN" altLang="en-US" sz="2800" b="1" dirty="0">
              <a:solidFill>
                <a:schemeClr val="bg1"/>
              </a:solidFill>
              <a:latin typeface="冬青黑体简体中文 W3" panose="020B0300000000000000" pitchFamily="34" charset="-128"/>
              <a:ea typeface="冬青黑体简体中文 W3" panose="020B0300000000000000" pitchFamily="34" charset="-128"/>
            </a:endParaRPr>
          </a:p>
        </p:txBody>
      </p:sp>
      <p:cxnSp>
        <p:nvCxnSpPr>
          <p:cNvPr id="113" name="直接连接符 112">
            <a:extLst>
              <a:ext uri="{FF2B5EF4-FFF2-40B4-BE49-F238E27FC236}">
                <a16:creationId xmlns:a16="http://schemas.microsoft.com/office/drawing/2014/main" id="{56F1F12C-9B14-4F4C-A88E-8DC32FF2C8EF}"/>
              </a:ext>
            </a:extLst>
          </p:cNvPr>
          <p:cNvCxnSpPr>
            <a:cxnSpLocks/>
            <a:stCxn id="108" idx="0"/>
            <a:endCxn id="107" idx="2"/>
          </p:cNvCxnSpPr>
          <p:nvPr/>
        </p:nvCxnSpPr>
        <p:spPr>
          <a:xfrm flipH="1" flipV="1">
            <a:off x="4922838" y="2643207"/>
            <a:ext cx="1330971" cy="1496993"/>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E9E78491-ADCD-2946-902B-1D3E42C45BF9}"/>
              </a:ext>
            </a:extLst>
          </p:cNvPr>
          <p:cNvCxnSpPr>
            <a:cxnSpLocks/>
          </p:cNvCxnSpPr>
          <p:nvPr/>
        </p:nvCxnSpPr>
        <p:spPr>
          <a:xfrm flipH="1" flipV="1">
            <a:off x="8423921" y="3623102"/>
            <a:ext cx="1210634" cy="476835"/>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100">
            <a:extLst>
              <a:ext uri="{FF2B5EF4-FFF2-40B4-BE49-F238E27FC236}">
                <a16:creationId xmlns:a16="http://schemas.microsoft.com/office/drawing/2014/main" id="{7DD8D6C0-9292-5243-A24D-C38DEEFCFAA7}"/>
              </a:ext>
            </a:extLst>
          </p:cNvPr>
          <p:cNvCxnSpPr>
            <a:cxnSpLocks/>
          </p:cNvCxnSpPr>
          <p:nvPr/>
        </p:nvCxnSpPr>
        <p:spPr>
          <a:xfrm>
            <a:off x="1914525" y="1828800"/>
            <a:ext cx="893763" cy="745278"/>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0" name="矩形 29">
            <a:extLst>
              <a:ext uri="{FF2B5EF4-FFF2-40B4-BE49-F238E27FC236}">
                <a16:creationId xmlns:a16="http://schemas.microsoft.com/office/drawing/2014/main" id="{01B7EB6B-01EF-BE49-BC4F-51780DB0B9FD}"/>
              </a:ext>
            </a:extLst>
          </p:cNvPr>
          <p:cNvSpPr/>
          <p:nvPr/>
        </p:nvSpPr>
        <p:spPr>
          <a:xfrm>
            <a:off x="1297776" y="1294760"/>
            <a:ext cx="1274773" cy="523220"/>
          </a:xfrm>
          <a:prstGeom prst="rect">
            <a:avLst/>
          </a:prstGeom>
          <a:solidFill>
            <a:srgbClr val="004267"/>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religion</a:t>
            </a:r>
            <a:endParaRPr lang="zh-CN" altLang="en-US" sz="4000" b="1" dirty="0">
              <a:solidFill>
                <a:schemeClr val="bg1"/>
              </a:solidFill>
              <a:latin typeface="冬青黑体简体中文 W3" panose="020B0300000000000000" pitchFamily="34" charset="-128"/>
              <a:ea typeface="冬青黑体简体中文 W3" panose="020B0300000000000000" pitchFamily="34" charset="-128"/>
            </a:endParaRPr>
          </a:p>
        </p:txBody>
      </p:sp>
    </p:spTree>
    <p:extLst>
      <p:ext uri="{BB962C8B-B14F-4D97-AF65-F5344CB8AC3E}">
        <p14:creationId xmlns:p14="http://schemas.microsoft.com/office/powerpoint/2010/main" val="28437234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barn(outVertical)">
                                      <p:cBhvr>
                                        <p:cTn id="7" dur="500"/>
                                        <p:tgtEl>
                                          <p:spTgt spid="103"/>
                                        </p:tgtEl>
                                      </p:cBhvr>
                                    </p:animEffect>
                                  </p:childTnLst>
                                </p:cTn>
                              </p:par>
                            </p:childTnLst>
                          </p:cTn>
                        </p:par>
                        <p:par>
                          <p:cTn id="8" fill="hold" nodeType="afterGroup">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4"/>
                                        </p:tgtEl>
                                        <p:attrNameLst>
                                          <p:attrName>style.visibility</p:attrName>
                                        </p:attrNameLst>
                                      </p:cBhvr>
                                      <p:to>
                                        <p:strVal val="visible"/>
                                      </p:to>
                                    </p:set>
                                    <p:animEffect transition="in" filter="fade">
                                      <p:cBhvr>
                                        <p:cTn id="11" dur="500"/>
                                        <p:tgtEl>
                                          <p:spTgt spid="10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5"/>
                                        </p:tgtEl>
                                        <p:attrNameLst>
                                          <p:attrName>style.visibility</p:attrName>
                                        </p:attrNameLst>
                                      </p:cBhvr>
                                      <p:to>
                                        <p:strVal val="visible"/>
                                      </p:to>
                                    </p:set>
                                    <p:animEffect transition="in" filter="fade">
                                      <p:cBhvr>
                                        <p:cTn id="14" dur="500"/>
                                        <p:tgtEl>
                                          <p:spTgt spid="10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07"/>
                                        </p:tgtEl>
                                        <p:attrNameLst>
                                          <p:attrName>style.visibility</p:attrName>
                                        </p:attrNameLst>
                                      </p:cBhvr>
                                      <p:to>
                                        <p:strVal val="visible"/>
                                      </p:to>
                                    </p:set>
                                    <p:animEffect transition="in" filter="fade">
                                      <p:cBhvr>
                                        <p:cTn id="17" dur="500"/>
                                        <p:tgtEl>
                                          <p:spTgt spid="10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6"/>
                                        </p:tgtEl>
                                        <p:attrNameLst>
                                          <p:attrName>style.visibility</p:attrName>
                                        </p:attrNameLst>
                                      </p:cBhvr>
                                      <p:to>
                                        <p:strVal val="visible"/>
                                      </p:to>
                                    </p:set>
                                    <p:animEffect transition="in" filter="fade">
                                      <p:cBhvr>
                                        <p:cTn id="20" dur="500"/>
                                        <p:tgtEl>
                                          <p:spTgt spid="10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8"/>
                                        </p:tgtEl>
                                        <p:attrNameLst>
                                          <p:attrName>style.visibility</p:attrName>
                                        </p:attrNameLst>
                                      </p:cBhvr>
                                      <p:to>
                                        <p:strVal val="visible"/>
                                      </p:to>
                                    </p:set>
                                    <p:animEffect transition="in" filter="fade">
                                      <p:cBhvr>
                                        <p:cTn id="23" dur="500"/>
                                        <p:tgtEl>
                                          <p:spTgt spid="10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9"/>
                                        </p:tgtEl>
                                        <p:attrNameLst>
                                          <p:attrName>style.visibility</p:attrName>
                                        </p:attrNameLst>
                                      </p:cBhvr>
                                      <p:to>
                                        <p:strVal val="visible"/>
                                      </p:to>
                                    </p:set>
                                    <p:animEffect transition="in" filter="fade">
                                      <p:cBhvr>
                                        <p:cTn id="26" dur="500"/>
                                        <p:tgtEl>
                                          <p:spTgt spid="10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10"/>
                                        </p:tgtEl>
                                        <p:attrNameLst>
                                          <p:attrName>style.visibility</p:attrName>
                                        </p:attrNameLst>
                                      </p:cBhvr>
                                      <p:to>
                                        <p:strVal val="visible"/>
                                      </p:to>
                                    </p:set>
                                    <p:animEffect transition="in" filter="fade">
                                      <p:cBhvr>
                                        <p:cTn id="29" dur="500"/>
                                        <p:tgtEl>
                                          <p:spTgt spid="11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11"/>
                                        </p:tgtEl>
                                        <p:attrNameLst>
                                          <p:attrName>style.visibility</p:attrName>
                                        </p:attrNameLst>
                                      </p:cBhvr>
                                      <p:to>
                                        <p:strVal val="visible"/>
                                      </p:to>
                                    </p:set>
                                    <p:animEffect transition="in" filter="fade">
                                      <p:cBhvr>
                                        <p:cTn id="32" dur="500"/>
                                        <p:tgtEl>
                                          <p:spTgt spid="11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12"/>
                                        </p:tgtEl>
                                        <p:attrNameLst>
                                          <p:attrName>style.visibility</p:attrName>
                                        </p:attrNameLst>
                                      </p:cBhvr>
                                      <p:to>
                                        <p:strVal val="visible"/>
                                      </p:to>
                                    </p:set>
                                    <p:animEffect transition="in" filter="fade">
                                      <p:cBhvr>
                                        <p:cTn id="35" dur="500"/>
                                        <p:tgtEl>
                                          <p:spTgt spid="112"/>
                                        </p:tgtEl>
                                      </p:cBhvr>
                                    </p:animEffect>
                                  </p:childTnLst>
                                </p:cTn>
                              </p:par>
                            </p:childTnLst>
                          </p:cTn>
                        </p:par>
                        <p:par>
                          <p:cTn id="36" fill="hold" nodeType="afterGroup">
                            <p:stCondLst>
                              <p:cond delay="1000"/>
                            </p:stCondLst>
                            <p:childTnLst>
                              <p:par>
                                <p:cTn id="37" presetID="22" presetClass="entr" presetSubtype="4" fill="hold" nodeType="afterEffect">
                                  <p:stCondLst>
                                    <p:cond delay="0"/>
                                  </p:stCondLst>
                                  <p:childTnLst>
                                    <p:set>
                                      <p:cBhvr>
                                        <p:cTn id="38" dur="1" fill="hold">
                                          <p:stCondLst>
                                            <p:cond delay="0"/>
                                          </p:stCondLst>
                                        </p:cTn>
                                        <p:tgtEl>
                                          <p:spTgt spid="101"/>
                                        </p:tgtEl>
                                        <p:attrNameLst>
                                          <p:attrName>style.visibility</p:attrName>
                                        </p:attrNameLst>
                                      </p:cBhvr>
                                      <p:to>
                                        <p:strVal val="visible"/>
                                      </p:to>
                                    </p:set>
                                    <p:animEffect transition="in" filter="wipe(down)">
                                      <p:cBhvr>
                                        <p:cTn id="39" dur="500"/>
                                        <p:tgtEl>
                                          <p:spTgt spid="101"/>
                                        </p:tgtEl>
                                      </p:cBhvr>
                                    </p:animEffect>
                                  </p:childTnLst>
                                </p:cTn>
                              </p:par>
                              <p:par>
                                <p:cTn id="40" presetID="22" presetClass="entr" presetSubtype="4" fill="hold" nodeType="withEffect">
                                  <p:stCondLst>
                                    <p:cond delay="0"/>
                                  </p:stCondLst>
                                  <p:childTnLst>
                                    <p:set>
                                      <p:cBhvr>
                                        <p:cTn id="41" dur="1" fill="hold">
                                          <p:stCondLst>
                                            <p:cond delay="0"/>
                                          </p:stCondLst>
                                        </p:cTn>
                                        <p:tgtEl>
                                          <p:spTgt spid="99"/>
                                        </p:tgtEl>
                                        <p:attrNameLst>
                                          <p:attrName>style.visibility</p:attrName>
                                        </p:attrNameLst>
                                      </p:cBhvr>
                                      <p:to>
                                        <p:strVal val="visible"/>
                                      </p:to>
                                    </p:set>
                                    <p:animEffect transition="in" filter="wipe(down)">
                                      <p:cBhvr>
                                        <p:cTn id="42" dur="500"/>
                                        <p:tgtEl>
                                          <p:spTgt spid="99"/>
                                        </p:tgtEl>
                                      </p:cBhvr>
                                    </p:animEffect>
                                  </p:childTnLst>
                                </p:cTn>
                              </p:par>
                              <p:par>
                                <p:cTn id="43" presetID="22" presetClass="entr" presetSubtype="4" fill="hold" nodeType="withEffect">
                                  <p:stCondLst>
                                    <p:cond delay="0"/>
                                  </p:stCondLst>
                                  <p:childTnLst>
                                    <p:set>
                                      <p:cBhvr>
                                        <p:cTn id="44" dur="1" fill="hold">
                                          <p:stCondLst>
                                            <p:cond delay="0"/>
                                          </p:stCondLst>
                                        </p:cTn>
                                        <p:tgtEl>
                                          <p:spTgt spid="100"/>
                                        </p:tgtEl>
                                        <p:attrNameLst>
                                          <p:attrName>style.visibility</p:attrName>
                                        </p:attrNameLst>
                                      </p:cBhvr>
                                      <p:to>
                                        <p:strVal val="visible"/>
                                      </p:to>
                                    </p:set>
                                    <p:animEffect transition="in" filter="wipe(down)">
                                      <p:cBhvr>
                                        <p:cTn id="45" dur="500"/>
                                        <p:tgtEl>
                                          <p:spTgt spid="100"/>
                                        </p:tgtEl>
                                      </p:cBhvr>
                                    </p:animEffect>
                                  </p:childTnLst>
                                </p:cTn>
                              </p:par>
                              <p:par>
                                <p:cTn id="46" presetID="22" presetClass="entr" presetSubtype="4" fill="hold" nodeType="withEffect">
                                  <p:stCondLst>
                                    <p:cond delay="0"/>
                                  </p:stCondLst>
                                  <p:childTnLst>
                                    <p:set>
                                      <p:cBhvr>
                                        <p:cTn id="47" dur="1" fill="hold">
                                          <p:stCondLst>
                                            <p:cond delay="0"/>
                                          </p:stCondLst>
                                        </p:cTn>
                                        <p:tgtEl>
                                          <p:spTgt spid="113"/>
                                        </p:tgtEl>
                                        <p:attrNameLst>
                                          <p:attrName>style.visibility</p:attrName>
                                        </p:attrNameLst>
                                      </p:cBhvr>
                                      <p:to>
                                        <p:strVal val="visible"/>
                                      </p:to>
                                    </p:set>
                                    <p:animEffect transition="in" filter="wipe(down)">
                                      <p:cBhvr>
                                        <p:cTn id="48" dur="500"/>
                                        <p:tgtEl>
                                          <p:spTgt spid="113"/>
                                        </p:tgtEl>
                                      </p:cBhvr>
                                    </p:animEffect>
                                  </p:childTnLst>
                                </p:cTn>
                              </p:par>
                              <p:par>
                                <p:cTn id="49" presetID="22" presetClass="entr" presetSubtype="4" fill="hold" nodeType="withEffect">
                                  <p:stCondLst>
                                    <p:cond delay="0"/>
                                  </p:stCondLst>
                                  <p:childTnLst>
                                    <p:set>
                                      <p:cBhvr>
                                        <p:cTn id="50" dur="1" fill="hold">
                                          <p:stCondLst>
                                            <p:cond delay="0"/>
                                          </p:stCondLst>
                                        </p:cTn>
                                        <p:tgtEl>
                                          <p:spTgt spid="98"/>
                                        </p:tgtEl>
                                        <p:attrNameLst>
                                          <p:attrName>style.visibility</p:attrName>
                                        </p:attrNameLst>
                                      </p:cBhvr>
                                      <p:to>
                                        <p:strVal val="visible"/>
                                      </p:to>
                                    </p:set>
                                    <p:animEffect transition="in" filter="wipe(down)">
                                      <p:cBhvr>
                                        <p:cTn id="51" dur="500"/>
                                        <p:tgtEl>
                                          <p:spTgt spid="98"/>
                                        </p:tgtEl>
                                      </p:cBhvr>
                                    </p:animEffect>
                                  </p:childTnLst>
                                </p:cTn>
                              </p:par>
                              <p:par>
                                <p:cTn id="52" presetID="22" presetClass="entr" presetSubtype="4" fill="hold" nodeType="withEffect">
                                  <p:stCondLst>
                                    <p:cond delay="0"/>
                                  </p:stCondLst>
                                  <p:childTnLst>
                                    <p:set>
                                      <p:cBhvr>
                                        <p:cTn id="53" dur="1" fill="hold">
                                          <p:stCondLst>
                                            <p:cond delay="0"/>
                                          </p:stCondLst>
                                        </p:cTn>
                                        <p:tgtEl>
                                          <p:spTgt spid="97"/>
                                        </p:tgtEl>
                                        <p:attrNameLst>
                                          <p:attrName>style.visibility</p:attrName>
                                        </p:attrNameLst>
                                      </p:cBhvr>
                                      <p:to>
                                        <p:strVal val="visible"/>
                                      </p:to>
                                    </p:set>
                                    <p:animEffect transition="in" filter="wipe(down)">
                                      <p:cBhvr>
                                        <p:cTn id="54" dur="500"/>
                                        <p:tgtEl>
                                          <p:spTgt spid="97"/>
                                        </p:tgtEl>
                                      </p:cBhvr>
                                    </p:animEffect>
                                  </p:childTnLst>
                                </p:cTn>
                              </p:par>
                              <p:par>
                                <p:cTn id="55" presetID="22" presetClass="entr" presetSubtype="4" fill="hold" nodeType="withEffect">
                                  <p:stCondLst>
                                    <p:cond delay="0"/>
                                  </p:stCondLst>
                                  <p:childTnLst>
                                    <p:set>
                                      <p:cBhvr>
                                        <p:cTn id="56" dur="1" fill="hold">
                                          <p:stCondLst>
                                            <p:cond delay="0"/>
                                          </p:stCondLst>
                                        </p:cTn>
                                        <p:tgtEl>
                                          <p:spTgt spid="96"/>
                                        </p:tgtEl>
                                        <p:attrNameLst>
                                          <p:attrName>style.visibility</p:attrName>
                                        </p:attrNameLst>
                                      </p:cBhvr>
                                      <p:to>
                                        <p:strVal val="visible"/>
                                      </p:to>
                                    </p:set>
                                    <p:animEffect transition="in" filter="wipe(down)">
                                      <p:cBhvr>
                                        <p:cTn id="57" dur="500"/>
                                        <p:tgtEl>
                                          <p:spTgt spid="96"/>
                                        </p:tgtEl>
                                      </p:cBhvr>
                                    </p:animEffect>
                                  </p:childTnLst>
                                </p:cTn>
                              </p:par>
                              <p:par>
                                <p:cTn id="58" presetID="22" presetClass="entr" presetSubtype="4" fill="hold" nodeType="withEffect">
                                  <p:stCondLst>
                                    <p:cond delay="0"/>
                                  </p:stCondLst>
                                  <p:childTnLst>
                                    <p:set>
                                      <p:cBhvr>
                                        <p:cTn id="59" dur="1" fill="hold">
                                          <p:stCondLst>
                                            <p:cond delay="0"/>
                                          </p:stCondLst>
                                        </p:cTn>
                                        <p:tgtEl>
                                          <p:spTgt spid="114"/>
                                        </p:tgtEl>
                                        <p:attrNameLst>
                                          <p:attrName>style.visibility</p:attrName>
                                        </p:attrNameLst>
                                      </p:cBhvr>
                                      <p:to>
                                        <p:strVal val="visible"/>
                                      </p:to>
                                    </p:set>
                                    <p:animEffect transition="in" filter="wipe(down)">
                                      <p:cBhvr>
                                        <p:cTn id="60" dur="500"/>
                                        <p:tgtEl>
                                          <p:spTgt spid="114"/>
                                        </p:tgtEl>
                                      </p:cBhvr>
                                    </p:animEffect>
                                  </p:childTnLst>
                                </p:cTn>
                              </p:par>
                            </p:childTnLst>
                          </p:cTn>
                        </p:par>
                        <p:par>
                          <p:cTn id="61" fill="hold">
                            <p:stCondLst>
                              <p:cond delay="1500"/>
                            </p:stCondLst>
                            <p:childTnLst>
                              <p:par>
                                <p:cTn id="62" presetID="22" presetClass="entr" presetSubtype="4" fill="hold" nodeType="after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wipe(down)">
                                      <p:cBhvr>
                                        <p:cTn id="64" dur="500"/>
                                        <p:tgtEl>
                                          <p:spTgt spid="2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fade">
                                      <p:cBhvr>
                                        <p:cTn id="6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3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7" name="文本框 4">
            <a:extLst>
              <a:ext uri="{FF2B5EF4-FFF2-40B4-BE49-F238E27FC236}">
                <a16:creationId xmlns:a16="http://schemas.microsoft.com/office/drawing/2014/main" id="{AF3FA437-14B0-3148-8A83-746E81ADE174}"/>
              </a:ext>
            </a:extLst>
          </p:cNvPr>
          <p:cNvSpPr txBox="1">
            <a:spLocks noChangeArrowheads="1"/>
          </p:cNvSpPr>
          <p:nvPr/>
        </p:nvSpPr>
        <p:spPr bwMode="auto">
          <a:xfrm>
            <a:off x="522288" y="317500"/>
            <a:ext cx="317023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r>
              <a:rPr lang="zh-CN" altLang="en-US" sz="2400" dirty="0">
                <a:solidFill>
                  <a:schemeClr val="bg1"/>
                </a:solidFill>
                <a:latin typeface="方正尚酷简体"/>
                <a:ea typeface="方正尚酷简体"/>
                <a:cs typeface="方正尚酷简体"/>
              </a:rPr>
              <a:t>论文相关最终结论</a:t>
            </a:r>
          </a:p>
        </p:txBody>
      </p:sp>
      <p:sp>
        <p:nvSpPr>
          <p:cNvPr id="23558" name="文本框 5">
            <a:extLst>
              <a:ext uri="{FF2B5EF4-FFF2-40B4-BE49-F238E27FC236}">
                <a16:creationId xmlns:a16="http://schemas.microsoft.com/office/drawing/2014/main" id="{01DB6CE6-39FC-374D-AF4F-C132A70A52B7}"/>
              </a:ext>
            </a:extLst>
          </p:cNvPr>
          <p:cNvSpPr txBox="1">
            <a:spLocks noChangeArrowheads="1"/>
          </p:cNvSpPr>
          <p:nvPr/>
        </p:nvSpPr>
        <p:spPr bwMode="auto">
          <a:xfrm>
            <a:off x="11114088" y="371475"/>
            <a:ext cx="4365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r>
              <a:rPr lang="en-US" altLang="zh-CN" sz="1800" dirty="0">
                <a:solidFill>
                  <a:schemeClr val="bg1"/>
                </a:solidFill>
              </a:rPr>
              <a:t>18</a:t>
            </a:r>
            <a:endParaRPr lang="zh-CN" altLang="en-US" sz="1800" dirty="0">
              <a:solidFill>
                <a:schemeClr val="bg1"/>
              </a:solidFill>
            </a:endParaRPr>
          </a:p>
        </p:txBody>
      </p:sp>
      <p:cxnSp>
        <p:nvCxnSpPr>
          <p:cNvPr id="96" name="直接连接符 95">
            <a:extLst>
              <a:ext uri="{FF2B5EF4-FFF2-40B4-BE49-F238E27FC236}">
                <a16:creationId xmlns:a16="http://schemas.microsoft.com/office/drawing/2014/main" id="{48FDCF83-737C-FA4B-8BED-E9940E5E87F4}"/>
              </a:ext>
            </a:extLst>
          </p:cNvPr>
          <p:cNvCxnSpPr/>
          <p:nvPr/>
        </p:nvCxnSpPr>
        <p:spPr>
          <a:xfrm flipH="1">
            <a:off x="7950200" y="2530475"/>
            <a:ext cx="2101850" cy="633413"/>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69477E41-BD89-8B44-8990-061695234EAC}"/>
              </a:ext>
            </a:extLst>
          </p:cNvPr>
          <p:cNvCxnSpPr>
            <a:cxnSpLocks/>
            <a:endCxn id="109" idx="2"/>
          </p:cNvCxnSpPr>
          <p:nvPr/>
        </p:nvCxnSpPr>
        <p:spPr>
          <a:xfrm flipH="1" flipV="1">
            <a:off x="7085013" y="2586970"/>
            <a:ext cx="1147762" cy="72932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7814F072-9EFA-9446-B5BD-163D5FBAC15A}"/>
              </a:ext>
            </a:extLst>
          </p:cNvPr>
          <p:cNvCxnSpPr>
            <a:stCxn id="108" idx="0"/>
          </p:cNvCxnSpPr>
          <p:nvPr/>
        </p:nvCxnSpPr>
        <p:spPr>
          <a:xfrm flipV="1">
            <a:off x="6218238" y="2663826"/>
            <a:ext cx="874712" cy="1476374"/>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ADE49E78-AEAC-B14D-9E3C-6C245E2390CA}"/>
              </a:ext>
            </a:extLst>
          </p:cNvPr>
          <p:cNvCxnSpPr/>
          <p:nvPr/>
        </p:nvCxnSpPr>
        <p:spPr>
          <a:xfrm flipH="1" flipV="1">
            <a:off x="2808288" y="2925763"/>
            <a:ext cx="1155700" cy="6032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FCF55E2D-C69C-114E-97AA-C5BC3AF425B9}"/>
              </a:ext>
            </a:extLst>
          </p:cNvPr>
          <p:cNvCxnSpPr>
            <a:cxnSpLocks/>
            <a:endCxn id="107" idx="2"/>
          </p:cNvCxnSpPr>
          <p:nvPr/>
        </p:nvCxnSpPr>
        <p:spPr>
          <a:xfrm flipV="1">
            <a:off x="3906566" y="2212320"/>
            <a:ext cx="1197248" cy="129923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C20D6321-0706-9747-8120-22177E208A87}"/>
              </a:ext>
            </a:extLst>
          </p:cNvPr>
          <p:cNvCxnSpPr>
            <a:cxnSpLocks/>
          </p:cNvCxnSpPr>
          <p:nvPr/>
        </p:nvCxnSpPr>
        <p:spPr>
          <a:xfrm flipV="1">
            <a:off x="1809750" y="2988935"/>
            <a:ext cx="1437195" cy="982992"/>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3" name="矩形 102">
            <a:extLst>
              <a:ext uri="{FF2B5EF4-FFF2-40B4-BE49-F238E27FC236}">
                <a16:creationId xmlns:a16="http://schemas.microsoft.com/office/drawing/2014/main" id="{F2786E4C-BF69-8345-B2C5-770493639BF3}"/>
              </a:ext>
            </a:extLst>
          </p:cNvPr>
          <p:cNvSpPr/>
          <p:nvPr/>
        </p:nvSpPr>
        <p:spPr>
          <a:xfrm>
            <a:off x="696913" y="5638800"/>
            <a:ext cx="10798175" cy="292100"/>
          </a:xfrm>
          <a:prstGeom prst="rect">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ysClr val="windowText" lastClr="000000"/>
              </a:solidFill>
            </a:endParaRPr>
          </a:p>
        </p:txBody>
      </p:sp>
      <p:sp>
        <p:nvSpPr>
          <p:cNvPr id="104" name="矩形 103">
            <a:extLst>
              <a:ext uri="{FF2B5EF4-FFF2-40B4-BE49-F238E27FC236}">
                <a16:creationId xmlns:a16="http://schemas.microsoft.com/office/drawing/2014/main" id="{B2C4CB96-CDE8-1F43-9390-51C82A53A843}"/>
              </a:ext>
            </a:extLst>
          </p:cNvPr>
          <p:cNvSpPr/>
          <p:nvPr/>
        </p:nvSpPr>
        <p:spPr>
          <a:xfrm>
            <a:off x="781576" y="3971925"/>
            <a:ext cx="2057936" cy="523220"/>
          </a:xfrm>
          <a:prstGeom prst="rect">
            <a:avLst/>
          </a:prstGeom>
          <a:solidFill>
            <a:srgbClr val="004267"/>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environment</a:t>
            </a:r>
            <a:endParaRPr lang="zh-CN" altLang="en-US" sz="28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05" name="矩形 104">
            <a:extLst>
              <a:ext uri="{FF2B5EF4-FFF2-40B4-BE49-F238E27FC236}">
                <a16:creationId xmlns:a16="http://schemas.microsoft.com/office/drawing/2014/main" id="{D417E9B8-9F6D-4647-8955-AA57FDA80C17}"/>
              </a:ext>
            </a:extLst>
          </p:cNvPr>
          <p:cNvSpPr/>
          <p:nvPr/>
        </p:nvSpPr>
        <p:spPr>
          <a:xfrm>
            <a:off x="1551804" y="2515488"/>
            <a:ext cx="2576091" cy="523220"/>
          </a:xfrm>
          <a:prstGeom prst="rect">
            <a:avLst/>
          </a:prstGeom>
          <a:solidFill>
            <a:schemeClr val="accent3">
              <a:lumMod val="50000"/>
            </a:schemeClr>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national identity</a:t>
            </a:r>
            <a:endParaRPr lang="zh-CN" altLang="en-US" sz="28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06" name="矩形 105">
            <a:extLst>
              <a:ext uri="{FF2B5EF4-FFF2-40B4-BE49-F238E27FC236}">
                <a16:creationId xmlns:a16="http://schemas.microsoft.com/office/drawing/2014/main" id="{23CA1617-A492-B548-8E3F-36BB62632575}"/>
              </a:ext>
            </a:extLst>
          </p:cNvPr>
          <p:cNvSpPr/>
          <p:nvPr/>
        </p:nvSpPr>
        <p:spPr>
          <a:xfrm>
            <a:off x="3362608" y="3511550"/>
            <a:ext cx="1215461" cy="523220"/>
          </a:xfrm>
          <a:prstGeom prst="rect">
            <a:avLst/>
          </a:prstGeom>
          <a:solidFill>
            <a:srgbClr val="004267"/>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culture</a:t>
            </a:r>
            <a:endParaRPr lang="zh-CN" altLang="en-US" sz="28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07" name="矩形 106">
            <a:extLst>
              <a:ext uri="{FF2B5EF4-FFF2-40B4-BE49-F238E27FC236}">
                <a16:creationId xmlns:a16="http://schemas.microsoft.com/office/drawing/2014/main" id="{7C84723D-FB43-FF47-B71D-E4051D2CD8B7}"/>
              </a:ext>
            </a:extLst>
          </p:cNvPr>
          <p:cNvSpPr/>
          <p:nvPr/>
        </p:nvSpPr>
        <p:spPr>
          <a:xfrm>
            <a:off x="4492910" y="1689100"/>
            <a:ext cx="1221808" cy="523220"/>
          </a:xfrm>
          <a:prstGeom prst="rect">
            <a:avLst/>
          </a:prstGeom>
          <a:solidFill>
            <a:schemeClr val="accent3">
              <a:lumMod val="50000"/>
            </a:schemeClr>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politics</a:t>
            </a:r>
            <a:endParaRPr lang="zh-CN" altLang="en-US" sz="28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08" name="矩形 107">
            <a:extLst>
              <a:ext uri="{FF2B5EF4-FFF2-40B4-BE49-F238E27FC236}">
                <a16:creationId xmlns:a16="http://schemas.microsoft.com/office/drawing/2014/main" id="{FA9363DD-E83B-8949-B53C-021892713781}"/>
              </a:ext>
            </a:extLst>
          </p:cNvPr>
          <p:cNvSpPr/>
          <p:nvPr/>
        </p:nvSpPr>
        <p:spPr>
          <a:xfrm>
            <a:off x="5682963" y="4140200"/>
            <a:ext cx="1070550" cy="523220"/>
          </a:xfrm>
          <a:prstGeom prst="rect">
            <a:avLst/>
          </a:prstGeom>
          <a:solidFill>
            <a:schemeClr val="accent3">
              <a:lumMod val="50000"/>
            </a:schemeClr>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family</a:t>
            </a:r>
            <a:endParaRPr lang="zh-CN" altLang="en-US" sz="28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09" name="矩形 108">
            <a:extLst>
              <a:ext uri="{FF2B5EF4-FFF2-40B4-BE49-F238E27FC236}">
                <a16:creationId xmlns:a16="http://schemas.microsoft.com/office/drawing/2014/main" id="{9C7A47CA-58D6-9E41-9EE4-E078FC497A1C}"/>
              </a:ext>
            </a:extLst>
          </p:cNvPr>
          <p:cNvSpPr/>
          <p:nvPr/>
        </p:nvSpPr>
        <p:spPr>
          <a:xfrm>
            <a:off x="6627259" y="2063750"/>
            <a:ext cx="915508" cy="523220"/>
          </a:xfrm>
          <a:prstGeom prst="rect">
            <a:avLst/>
          </a:prstGeom>
          <a:solidFill>
            <a:srgbClr val="004267"/>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work</a:t>
            </a:r>
            <a:endParaRPr lang="zh-CN" altLang="en-US" sz="28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10" name="矩形 109">
            <a:extLst>
              <a:ext uri="{FF2B5EF4-FFF2-40B4-BE49-F238E27FC236}">
                <a16:creationId xmlns:a16="http://schemas.microsoft.com/office/drawing/2014/main" id="{523291F0-D280-2F4A-8789-D1F110C227AB}"/>
              </a:ext>
            </a:extLst>
          </p:cNvPr>
          <p:cNvSpPr/>
          <p:nvPr/>
        </p:nvSpPr>
        <p:spPr>
          <a:xfrm>
            <a:off x="7372936" y="3176588"/>
            <a:ext cx="1638718" cy="523220"/>
          </a:xfrm>
          <a:prstGeom prst="rect">
            <a:avLst/>
          </a:prstGeom>
          <a:solidFill>
            <a:schemeClr val="accent3">
              <a:lumMod val="50000"/>
            </a:schemeClr>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education</a:t>
            </a:r>
            <a:endParaRPr lang="zh-CN" altLang="en-US" sz="28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11" name="矩形 110">
            <a:extLst>
              <a:ext uri="{FF2B5EF4-FFF2-40B4-BE49-F238E27FC236}">
                <a16:creationId xmlns:a16="http://schemas.microsoft.com/office/drawing/2014/main" id="{9928E5CB-D9F3-CD4F-9871-919CBFFC8368}"/>
              </a:ext>
            </a:extLst>
          </p:cNvPr>
          <p:cNvSpPr/>
          <p:nvPr/>
        </p:nvSpPr>
        <p:spPr>
          <a:xfrm>
            <a:off x="8701798" y="1186167"/>
            <a:ext cx="3151354" cy="1384995"/>
          </a:xfrm>
          <a:prstGeom prst="rect">
            <a:avLst/>
          </a:prstGeom>
          <a:solidFill>
            <a:srgbClr val="004267"/>
          </a:solidFill>
          <a:ln>
            <a:noFill/>
          </a:ln>
          <a:effectLst>
            <a:outerShdw blurRad="44450" dist="27940" dir="5400000" algn="ctr">
              <a:srgbClr val="000000">
                <a:alpha val="32000"/>
              </a:srgbClr>
            </a:outerShdw>
          </a:effec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Tolerance of ethnic minorities and foreigners</a:t>
            </a:r>
            <a:endParaRPr lang="zh-CN" altLang="en-US" sz="2800" b="1" dirty="0">
              <a:solidFill>
                <a:schemeClr val="bg1"/>
              </a:solidFill>
              <a:latin typeface="冬青黑体简体中文 W3" panose="020B0300000000000000" pitchFamily="34" charset="-128"/>
              <a:ea typeface="冬青黑体简体中文 W3" panose="020B0300000000000000" pitchFamily="34" charset="-128"/>
            </a:endParaRPr>
          </a:p>
        </p:txBody>
      </p:sp>
      <p:sp>
        <p:nvSpPr>
          <p:cNvPr id="112" name="矩形 111">
            <a:extLst>
              <a:ext uri="{FF2B5EF4-FFF2-40B4-BE49-F238E27FC236}">
                <a16:creationId xmlns:a16="http://schemas.microsoft.com/office/drawing/2014/main" id="{8D4B2954-C745-D64D-9A29-686FE7A40DF9}"/>
              </a:ext>
            </a:extLst>
          </p:cNvPr>
          <p:cNvSpPr/>
          <p:nvPr/>
        </p:nvSpPr>
        <p:spPr>
          <a:xfrm>
            <a:off x="8802064" y="4076505"/>
            <a:ext cx="1521570" cy="523220"/>
          </a:xfrm>
          <a:prstGeom prst="rect">
            <a:avLst/>
          </a:prstGeom>
          <a:solidFill>
            <a:srgbClr val="004267"/>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economy</a:t>
            </a:r>
            <a:endParaRPr lang="zh-CN" altLang="en-US" b="1" dirty="0">
              <a:solidFill>
                <a:schemeClr val="bg1"/>
              </a:solidFill>
              <a:latin typeface="冬青黑体简体中文 W3" panose="020B0300000000000000" pitchFamily="34" charset="-128"/>
              <a:ea typeface="冬青黑体简体中文 W3" panose="020B0300000000000000" pitchFamily="34" charset="-128"/>
            </a:endParaRPr>
          </a:p>
        </p:txBody>
      </p:sp>
      <p:cxnSp>
        <p:nvCxnSpPr>
          <p:cNvPr id="113" name="直接连接符 112">
            <a:extLst>
              <a:ext uri="{FF2B5EF4-FFF2-40B4-BE49-F238E27FC236}">
                <a16:creationId xmlns:a16="http://schemas.microsoft.com/office/drawing/2014/main" id="{56F1F12C-9B14-4F4C-A88E-8DC32FF2C8EF}"/>
              </a:ext>
            </a:extLst>
          </p:cNvPr>
          <p:cNvCxnSpPr>
            <a:stCxn id="108" idx="0"/>
            <a:endCxn id="107" idx="2"/>
          </p:cNvCxnSpPr>
          <p:nvPr/>
        </p:nvCxnSpPr>
        <p:spPr>
          <a:xfrm flipH="1" flipV="1">
            <a:off x="5103814" y="2212320"/>
            <a:ext cx="1114424" cy="192788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E9E78491-ADCD-2946-902B-1D3E42C45BF9}"/>
              </a:ext>
            </a:extLst>
          </p:cNvPr>
          <p:cNvCxnSpPr>
            <a:cxnSpLocks/>
          </p:cNvCxnSpPr>
          <p:nvPr/>
        </p:nvCxnSpPr>
        <p:spPr>
          <a:xfrm flipH="1" flipV="1">
            <a:off x="8151831" y="3674487"/>
            <a:ext cx="1482724" cy="42545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100">
            <a:extLst>
              <a:ext uri="{FF2B5EF4-FFF2-40B4-BE49-F238E27FC236}">
                <a16:creationId xmlns:a16="http://schemas.microsoft.com/office/drawing/2014/main" id="{7DD8D6C0-9292-5243-A24D-C38DEEFCFAA7}"/>
              </a:ext>
            </a:extLst>
          </p:cNvPr>
          <p:cNvCxnSpPr>
            <a:cxnSpLocks/>
          </p:cNvCxnSpPr>
          <p:nvPr/>
        </p:nvCxnSpPr>
        <p:spPr>
          <a:xfrm>
            <a:off x="1914525" y="1828800"/>
            <a:ext cx="783447" cy="682254"/>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0" name="矩形 29">
            <a:extLst>
              <a:ext uri="{FF2B5EF4-FFF2-40B4-BE49-F238E27FC236}">
                <a16:creationId xmlns:a16="http://schemas.microsoft.com/office/drawing/2014/main" id="{01B7EB6B-01EF-BE49-BC4F-51780DB0B9FD}"/>
              </a:ext>
            </a:extLst>
          </p:cNvPr>
          <p:cNvSpPr/>
          <p:nvPr/>
        </p:nvSpPr>
        <p:spPr>
          <a:xfrm>
            <a:off x="702965" y="1294760"/>
            <a:ext cx="2464393" cy="523220"/>
          </a:xfrm>
          <a:prstGeom prst="rect">
            <a:avLst/>
          </a:prstGeom>
          <a:solidFill>
            <a:srgbClr val="004267"/>
          </a:solidFill>
          <a:ln>
            <a:noFill/>
          </a:ln>
          <a:effectLst>
            <a:outerShdw blurRad="44450" dist="27940" dir="5400000" algn="ctr">
              <a:srgbClr val="000000">
                <a:alpha val="32000"/>
              </a:srgbClr>
            </a:outerShdw>
          </a:effec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rPr>
              <a:t>gender equality</a:t>
            </a:r>
            <a:endParaRPr lang="zh-CN" altLang="en-US" sz="2800" b="1" dirty="0">
              <a:solidFill>
                <a:schemeClr val="bg1"/>
              </a:solidFill>
              <a:latin typeface="冬青黑体简体中文 W3" panose="020B0300000000000000" pitchFamily="34" charset="-128"/>
              <a:ea typeface="冬青黑体简体中文 W3" panose="020B0300000000000000" pitchFamily="34" charset="-128"/>
            </a:endParaRPr>
          </a:p>
        </p:txBody>
      </p:sp>
    </p:spTree>
    <p:extLst>
      <p:ext uri="{BB962C8B-B14F-4D97-AF65-F5344CB8AC3E}">
        <p14:creationId xmlns:p14="http://schemas.microsoft.com/office/powerpoint/2010/main" val="37457617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barn(outVertical)">
                                      <p:cBhvr>
                                        <p:cTn id="7" dur="500"/>
                                        <p:tgtEl>
                                          <p:spTgt spid="103"/>
                                        </p:tgtEl>
                                      </p:cBhvr>
                                    </p:animEffect>
                                  </p:childTnLst>
                                </p:cTn>
                              </p:par>
                            </p:childTnLst>
                          </p:cTn>
                        </p:par>
                        <p:par>
                          <p:cTn id="8" fill="hold" nodeType="afterGroup">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4"/>
                                        </p:tgtEl>
                                        <p:attrNameLst>
                                          <p:attrName>style.visibility</p:attrName>
                                        </p:attrNameLst>
                                      </p:cBhvr>
                                      <p:to>
                                        <p:strVal val="visible"/>
                                      </p:to>
                                    </p:set>
                                    <p:animEffect transition="in" filter="fade">
                                      <p:cBhvr>
                                        <p:cTn id="11" dur="500"/>
                                        <p:tgtEl>
                                          <p:spTgt spid="10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5"/>
                                        </p:tgtEl>
                                        <p:attrNameLst>
                                          <p:attrName>style.visibility</p:attrName>
                                        </p:attrNameLst>
                                      </p:cBhvr>
                                      <p:to>
                                        <p:strVal val="visible"/>
                                      </p:to>
                                    </p:set>
                                    <p:animEffect transition="in" filter="fade">
                                      <p:cBhvr>
                                        <p:cTn id="14" dur="500"/>
                                        <p:tgtEl>
                                          <p:spTgt spid="10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07"/>
                                        </p:tgtEl>
                                        <p:attrNameLst>
                                          <p:attrName>style.visibility</p:attrName>
                                        </p:attrNameLst>
                                      </p:cBhvr>
                                      <p:to>
                                        <p:strVal val="visible"/>
                                      </p:to>
                                    </p:set>
                                    <p:animEffect transition="in" filter="fade">
                                      <p:cBhvr>
                                        <p:cTn id="17" dur="500"/>
                                        <p:tgtEl>
                                          <p:spTgt spid="10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6"/>
                                        </p:tgtEl>
                                        <p:attrNameLst>
                                          <p:attrName>style.visibility</p:attrName>
                                        </p:attrNameLst>
                                      </p:cBhvr>
                                      <p:to>
                                        <p:strVal val="visible"/>
                                      </p:to>
                                    </p:set>
                                    <p:animEffect transition="in" filter="fade">
                                      <p:cBhvr>
                                        <p:cTn id="20" dur="500"/>
                                        <p:tgtEl>
                                          <p:spTgt spid="10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8"/>
                                        </p:tgtEl>
                                        <p:attrNameLst>
                                          <p:attrName>style.visibility</p:attrName>
                                        </p:attrNameLst>
                                      </p:cBhvr>
                                      <p:to>
                                        <p:strVal val="visible"/>
                                      </p:to>
                                    </p:set>
                                    <p:animEffect transition="in" filter="fade">
                                      <p:cBhvr>
                                        <p:cTn id="23" dur="500"/>
                                        <p:tgtEl>
                                          <p:spTgt spid="10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9"/>
                                        </p:tgtEl>
                                        <p:attrNameLst>
                                          <p:attrName>style.visibility</p:attrName>
                                        </p:attrNameLst>
                                      </p:cBhvr>
                                      <p:to>
                                        <p:strVal val="visible"/>
                                      </p:to>
                                    </p:set>
                                    <p:animEffect transition="in" filter="fade">
                                      <p:cBhvr>
                                        <p:cTn id="26" dur="500"/>
                                        <p:tgtEl>
                                          <p:spTgt spid="10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10"/>
                                        </p:tgtEl>
                                        <p:attrNameLst>
                                          <p:attrName>style.visibility</p:attrName>
                                        </p:attrNameLst>
                                      </p:cBhvr>
                                      <p:to>
                                        <p:strVal val="visible"/>
                                      </p:to>
                                    </p:set>
                                    <p:animEffect transition="in" filter="fade">
                                      <p:cBhvr>
                                        <p:cTn id="29" dur="500"/>
                                        <p:tgtEl>
                                          <p:spTgt spid="11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11"/>
                                        </p:tgtEl>
                                        <p:attrNameLst>
                                          <p:attrName>style.visibility</p:attrName>
                                        </p:attrNameLst>
                                      </p:cBhvr>
                                      <p:to>
                                        <p:strVal val="visible"/>
                                      </p:to>
                                    </p:set>
                                    <p:animEffect transition="in" filter="fade">
                                      <p:cBhvr>
                                        <p:cTn id="32" dur="500"/>
                                        <p:tgtEl>
                                          <p:spTgt spid="11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12"/>
                                        </p:tgtEl>
                                        <p:attrNameLst>
                                          <p:attrName>style.visibility</p:attrName>
                                        </p:attrNameLst>
                                      </p:cBhvr>
                                      <p:to>
                                        <p:strVal val="visible"/>
                                      </p:to>
                                    </p:set>
                                    <p:animEffect transition="in" filter="fade">
                                      <p:cBhvr>
                                        <p:cTn id="35" dur="500"/>
                                        <p:tgtEl>
                                          <p:spTgt spid="112"/>
                                        </p:tgtEl>
                                      </p:cBhvr>
                                    </p:animEffect>
                                  </p:childTnLst>
                                </p:cTn>
                              </p:par>
                            </p:childTnLst>
                          </p:cTn>
                        </p:par>
                        <p:par>
                          <p:cTn id="36" fill="hold" nodeType="afterGroup">
                            <p:stCondLst>
                              <p:cond delay="1000"/>
                            </p:stCondLst>
                            <p:childTnLst>
                              <p:par>
                                <p:cTn id="37" presetID="22" presetClass="entr" presetSubtype="4" fill="hold" nodeType="afterEffect">
                                  <p:stCondLst>
                                    <p:cond delay="0"/>
                                  </p:stCondLst>
                                  <p:childTnLst>
                                    <p:set>
                                      <p:cBhvr>
                                        <p:cTn id="38" dur="1" fill="hold">
                                          <p:stCondLst>
                                            <p:cond delay="0"/>
                                          </p:stCondLst>
                                        </p:cTn>
                                        <p:tgtEl>
                                          <p:spTgt spid="101"/>
                                        </p:tgtEl>
                                        <p:attrNameLst>
                                          <p:attrName>style.visibility</p:attrName>
                                        </p:attrNameLst>
                                      </p:cBhvr>
                                      <p:to>
                                        <p:strVal val="visible"/>
                                      </p:to>
                                    </p:set>
                                    <p:animEffect transition="in" filter="wipe(down)">
                                      <p:cBhvr>
                                        <p:cTn id="39" dur="500"/>
                                        <p:tgtEl>
                                          <p:spTgt spid="101"/>
                                        </p:tgtEl>
                                      </p:cBhvr>
                                    </p:animEffect>
                                  </p:childTnLst>
                                </p:cTn>
                              </p:par>
                              <p:par>
                                <p:cTn id="40" presetID="22" presetClass="entr" presetSubtype="4" fill="hold" nodeType="withEffect">
                                  <p:stCondLst>
                                    <p:cond delay="0"/>
                                  </p:stCondLst>
                                  <p:childTnLst>
                                    <p:set>
                                      <p:cBhvr>
                                        <p:cTn id="41" dur="1" fill="hold">
                                          <p:stCondLst>
                                            <p:cond delay="0"/>
                                          </p:stCondLst>
                                        </p:cTn>
                                        <p:tgtEl>
                                          <p:spTgt spid="99"/>
                                        </p:tgtEl>
                                        <p:attrNameLst>
                                          <p:attrName>style.visibility</p:attrName>
                                        </p:attrNameLst>
                                      </p:cBhvr>
                                      <p:to>
                                        <p:strVal val="visible"/>
                                      </p:to>
                                    </p:set>
                                    <p:animEffect transition="in" filter="wipe(down)">
                                      <p:cBhvr>
                                        <p:cTn id="42" dur="500"/>
                                        <p:tgtEl>
                                          <p:spTgt spid="99"/>
                                        </p:tgtEl>
                                      </p:cBhvr>
                                    </p:animEffect>
                                  </p:childTnLst>
                                </p:cTn>
                              </p:par>
                              <p:par>
                                <p:cTn id="43" presetID="22" presetClass="entr" presetSubtype="4" fill="hold" nodeType="withEffect">
                                  <p:stCondLst>
                                    <p:cond delay="0"/>
                                  </p:stCondLst>
                                  <p:childTnLst>
                                    <p:set>
                                      <p:cBhvr>
                                        <p:cTn id="44" dur="1" fill="hold">
                                          <p:stCondLst>
                                            <p:cond delay="0"/>
                                          </p:stCondLst>
                                        </p:cTn>
                                        <p:tgtEl>
                                          <p:spTgt spid="100"/>
                                        </p:tgtEl>
                                        <p:attrNameLst>
                                          <p:attrName>style.visibility</p:attrName>
                                        </p:attrNameLst>
                                      </p:cBhvr>
                                      <p:to>
                                        <p:strVal val="visible"/>
                                      </p:to>
                                    </p:set>
                                    <p:animEffect transition="in" filter="wipe(down)">
                                      <p:cBhvr>
                                        <p:cTn id="45" dur="500"/>
                                        <p:tgtEl>
                                          <p:spTgt spid="100"/>
                                        </p:tgtEl>
                                      </p:cBhvr>
                                    </p:animEffect>
                                  </p:childTnLst>
                                </p:cTn>
                              </p:par>
                              <p:par>
                                <p:cTn id="46" presetID="22" presetClass="entr" presetSubtype="4" fill="hold" nodeType="withEffect">
                                  <p:stCondLst>
                                    <p:cond delay="0"/>
                                  </p:stCondLst>
                                  <p:childTnLst>
                                    <p:set>
                                      <p:cBhvr>
                                        <p:cTn id="47" dur="1" fill="hold">
                                          <p:stCondLst>
                                            <p:cond delay="0"/>
                                          </p:stCondLst>
                                        </p:cTn>
                                        <p:tgtEl>
                                          <p:spTgt spid="113"/>
                                        </p:tgtEl>
                                        <p:attrNameLst>
                                          <p:attrName>style.visibility</p:attrName>
                                        </p:attrNameLst>
                                      </p:cBhvr>
                                      <p:to>
                                        <p:strVal val="visible"/>
                                      </p:to>
                                    </p:set>
                                    <p:animEffect transition="in" filter="wipe(down)">
                                      <p:cBhvr>
                                        <p:cTn id="48" dur="500"/>
                                        <p:tgtEl>
                                          <p:spTgt spid="113"/>
                                        </p:tgtEl>
                                      </p:cBhvr>
                                    </p:animEffect>
                                  </p:childTnLst>
                                </p:cTn>
                              </p:par>
                              <p:par>
                                <p:cTn id="49" presetID="22" presetClass="entr" presetSubtype="4" fill="hold" nodeType="withEffect">
                                  <p:stCondLst>
                                    <p:cond delay="0"/>
                                  </p:stCondLst>
                                  <p:childTnLst>
                                    <p:set>
                                      <p:cBhvr>
                                        <p:cTn id="50" dur="1" fill="hold">
                                          <p:stCondLst>
                                            <p:cond delay="0"/>
                                          </p:stCondLst>
                                        </p:cTn>
                                        <p:tgtEl>
                                          <p:spTgt spid="98"/>
                                        </p:tgtEl>
                                        <p:attrNameLst>
                                          <p:attrName>style.visibility</p:attrName>
                                        </p:attrNameLst>
                                      </p:cBhvr>
                                      <p:to>
                                        <p:strVal val="visible"/>
                                      </p:to>
                                    </p:set>
                                    <p:animEffect transition="in" filter="wipe(down)">
                                      <p:cBhvr>
                                        <p:cTn id="51" dur="500"/>
                                        <p:tgtEl>
                                          <p:spTgt spid="98"/>
                                        </p:tgtEl>
                                      </p:cBhvr>
                                    </p:animEffect>
                                  </p:childTnLst>
                                </p:cTn>
                              </p:par>
                              <p:par>
                                <p:cTn id="52" presetID="22" presetClass="entr" presetSubtype="4" fill="hold" nodeType="withEffect">
                                  <p:stCondLst>
                                    <p:cond delay="0"/>
                                  </p:stCondLst>
                                  <p:childTnLst>
                                    <p:set>
                                      <p:cBhvr>
                                        <p:cTn id="53" dur="1" fill="hold">
                                          <p:stCondLst>
                                            <p:cond delay="0"/>
                                          </p:stCondLst>
                                        </p:cTn>
                                        <p:tgtEl>
                                          <p:spTgt spid="97"/>
                                        </p:tgtEl>
                                        <p:attrNameLst>
                                          <p:attrName>style.visibility</p:attrName>
                                        </p:attrNameLst>
                                      </p:cBhvr>
                                      <p:to>
                                        <p:strVal val="visible"/>
                                      </p:to>
                                    </p:set>
                                    <p:animEffect transition="in" filter="wipe(down)">
                                      <p:cBhvr>
                                        <p:cTn id="54" dur="500"/>
                                        <p:tgtEl>
                                          <p:spTgt spid="97"/>
                                        </p:tgtEl>
                                      </p:cBhvr>
                                    </p:animEffect>
                                  </p:childTnLst>
                                </p:cTn>
                              </p:par>
                              <p:par>
                                <p:cTn id="55" presetID="22" presetClass="entr" presetSubtype="4" fill="hold" nodeType="withEffect">
                                  <p:stCondLst>
                                    <p:cond delay="0"/>
                                  </p:stCondLst>
                                  <p:childTnLst>
                                    <p:set>
                                      <p:cBhvr>
                                        <p:cTn id="56" dur="1" fill="hold">
                                          <p:stCondLst>
                                            <p:cond delay="0"/>
                                          </p:stCondLst>
                                        </p:cTn>
                                        <p:tgtEl>
                                          <p:spTgt spid="96"/>
                                        </p:tgtEl>
                                        <p:attrNameLst>
                                          <p:attrName>style.visibility</p:attrName>
                                        </p:attrNameLst>
                                      </p:cBhvr>
                                      <p:to>
                                        <p:strVal val="visible"/>
                                      </p:to>
                                    </p:set>
                                    <p:animEffect transition="in" filter="wipe(down)">
                                      <p:cBhvr>
                                        <p:cTn id="57" dur="500"/>
                                        <p:tgtEl>
                                          <p:spTgt spid="96"/>
                                        </p:tgtEl>
                                      </p:cBhvr>
                                    </p:animEffect>
                                  </p:childTnLst>
                                </p:cTn>
                              </p:par>
                              <p:par>
                                <p:cTn id="58" presetID="22" presetClass="entr" presetSubtype="4" fill="hold" nodeType="withEffect">
                                  <p:stCondLst>
                                    <p:cond delay="0"/>
                                  </p:stCondLst>
                                  <p:childTnLst>
                                    <p:set>
                                      <p:cBhvr>
                                        <p:cTn id="59" dur="1" fill="hold">
                                          <p:stCondLst>
                                            <p:cond delay="0"/>
                                          </p:stCondLst>
                                        </p:cTn>
                                        <p:tgtEl>
                                          <p:spTgt spid="114"/>
                                        </p:tgtEl>
                                        <p:attrNameLst>
                                          <p:attrName>style.visibility</p:attrName>
                                        </p:attrNameLst>
                                      </p:cBhvr>
                                      <p:to>
                                        <p:strVal val="visible"/>
                                      </p:to>
                                    </p:set>
                                    <p:animEffect transition="in" filter="wipe(down)">
                                      <p:cBhvr>
                                        <p:cTn id="60" dur="500"/>
                                        <p:tgtEl>
                                          <p:spTgt spid="114"/>
                                        </p:tgtEl>
                                      </p:cBhvr>
                                    </p:animEffect>
                                  </p:childTnLst>
                                </p:cTn>
                              </p:par>
                            </p:childTnLst>
                          </p:cTn>
                        </p:par>
                        <p:par>
                          <p:cTn id="61" fill="hold">
                            <p:stCondLst>
                              <p:cond delay="1500"/>
                            </p:stCondLst>
                            <p:childTnLst>
                              <p:par>
                                <p:cTn id="62" presetID="22" presetClass="entr" presetSubtype="4" fill="hold" nodeType="after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wipe(down)">
                                      <p:cBhvr>
                                        <p:cTn id="64" dur="500"/>
                                        <p:tgtEl>
                                          <p:spTgt spid="2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fade">
                                      <p:cBhvr>
                                        <p:cTn id="6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3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700086" y="6089650"/>
            <a:ext cx="3886905" cy="11520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8121740" y="602219"/>
            <a:ext cx="5084620" cy="7422945"/>
            <a:chOff x="8151721" y="291298"/>
            <a:chExt cx="5084620" cy="7422945"/>
          </a:xfrm>
        </p:grpSpPr>
        <p:sp>
          <p:nvSpPr>
            <p:cNvPr id="35" name="矩形 34"/>
            <p:cNvSpPr/>
            <p:nvPr/>
          </p:nvSpPr>
          <p:spPr>
            <a:xfrm rot="2678193">
              <a:off x="9296158" y="4145726"/>
              <a:ext cx="3940183" cy="3268984"/>
            </a:xfrm>
            <a:prstGeom prst="rect">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rot="2735885">
              <a:off x="8151721" y="6380118"/>
              <a:ext cx="1334125" cy="1334125"/>
            </a:xfrm>
            <a:prstGeom prst="rect">
              <a:avLst/>
            </a:prstGeom>
            <a:solidFill>
              <a:srgbClr val="004267">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rot="2575587">
              <a:off x="10909034" y="485869"/>
              <a:ext cx="714427" cy="714427"/>
            </a:xfrm>
            <a:prstGeom prst="rect">
              <a:avLst/>
            </a:prstGeom>
            <a:solidFill>
              <a:schemeClr val="accent3">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rot="2575587">
              <a:off x="10274728" y="291298"/>
              <a:ext cx="178029" cy="178029"/>
            </a:xfrm>
            <a:prstGeom prst="rect">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4764" y="57152"/>
            <a:ext cx="6016921" cy="914399"/>
            <a:chOff x="-4764" y="57152"/>
            <a:chExt cx="6016921" cy="914399"/>
          </a:xfrm>
        </p:grpSpPr>
        <p:sp>
          <p:nvSpPr>
            <p:cNvPr id="16" name="文本框 15"/>
            <p:cNvSpPr txBox="1"/>
            <p:nvPr/>
          </p:nvSpPr>
          <p:spPr>
            <a:xfrm>
              <a:off x="1168695" y="223748"/>
              <a:ext cx="4843462" cy="646331"/>
            </a:xfrm>
            <a:prstGeom prst="rect">
              <a:avLst/>
            </a:prstGeom>
            <a:noFill/>
          </p:spPr>
          <p:txBody>
            <a:bodyPr wrap="square" rtlCol="0">
              <a:spAutoFit/>
            </a:bodyPr>
            <a:lstStyle/>
            <a:p>
              <a:r>
                <a:rPr lang="en-US" altLang="zh-CN" sz="3600" b="1" dirty="0">
                  <a:solidFill>
                    <a:schemeClr val="accent3">
                      <a:lumMod val="50000"/>
                    </a:schemeClr>
                  </a:solidFill>
                  <a:latin typeface="Segoe UI Emoji" panose="020B0502040204020203" pitchFamily="34" charset="0"/>
                  <a:ea typeface="Segoe UI Emoji" panose="020B0502040204020203" pitchFamily="34" charset="0"/>
                  <a:cs typeface="Segoe UI Black" panose="020B0A02040204020203" pitchFamily="34" charset="0"/>
                </a:rPr>
                <a:t>Result</a:t>
              </a:r>
              <a:endParaRPr lang="zh-CN" altLang="en-US" sz="3600" b="1" dirty="0">
                <a:solidFill>
                  <a:schemeClr val="accent3">
                    <a:lumMod val="50000"/>
                  </a:schemeClr>
                </a:solidFill>
                <a:latin typeface="Segoe UI Emoji" panose="020B0502040204020203" pitchFamily="34" charset="0"/>
                <a:cs typeface="Segoe UI Black" panose="020B0A02040204020203" pitchFamily="34" charset="0"/>
              </a:endParaRPr>
            </a:p>
          </p:txBody>
        </p:sp>
        <p:grpSp>
          <p:nvGrpSpPr>
            <p:cNvPr id="17" name="组合 16"/>
            <p:cNvGrpSpPr/>
            <p:nvPr/>
          </p:nvGrpSpPr>
          <p:grpSpPr>
            <a:xfrm>
              <a:off x="-4764" y="57152"/>
              <a:ext cx="981293" cy="914399"/>
              <a:chOff x="-4764" y="57152"/>
              <a:chExt cx="981293" cy="914399"/>
            </a:xfrm>
          </p:grpSpPr>
          <p:sp>
            <p:nvSpPr>
              <p:cNvPr id="18" name="矩形 17"/>
              <p:cNvSpPr/>
              <p:nvPr/>
            </p:nvSpPr>
            <p:spPr>
              <a:xfrm>
                <a:off x="819154" y="142875"/>
                <a:ext cx="157375"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764" y="57152"/>
                <a:ext cx="704852" cy="914399"/>
                <a:chOff x="-4764" y="57152"/>
                <a:chExt cx="704852" cy="914399"/>
              </a:xfrm>
            </p:grpSpPr>
            <p:sp>
              <p:nvSpPr>
                <p:cNvPr id="20" name="矩形 19"/>
                <p:cNvSpPr/>
                <p:nvPr/>
              </p:nvSpPr>
              <p:spPr>
                <a:xfrm>
                  <a:off x="-4764" y="142875"/>
                  <a:ext cx="704852"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86372" y="57152"/>
                  <a:ext cx="575833" cy="914399"/>
                  <a:chOff x="86372" y="57152"/>
                  <a:chExt cx="575833" cy="914399"/>
                </a:xfrm>
              </p:grpSpPr>
              <p:sp>
                <p:nvSpPr>
                  <p:cNvPr id="22" name="文本框 21"/>
                  <p:cNvSpPr txBox="1"/>
                  <p:nvPr/>
                </p:nvSpPr>
                <p:spPr>
                  <a:xfrm>
                    <a:off x="124255" y="57152"/>
                    <a:ext cx="332509" cy="769441"/>
                  </a:xfrm>
                  <a:prstGeom prst="rect">
                    <a:avLst/>
                  </a:prstGeom>
                  <a:noFill/>
                </p:spPr>
                <p:txBody>
                  <a:bodyPr wrap="square" rtlCol="0">
                    <a:spAutoFit/>
                  </a:bodyPr>
                  <a:lstStyle/>
                  <a:p>
                    <a:r>
                      <a:rPr lang="en-US" altLang="zh-CN" sz="4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4</a:t>
                    </a:r>
                    <a:endParaRPr lang="zh-CN" altLang="en-US" sz="4400" dirty="0">
                      <a:solidFill>
                        <a:schemeClr val="bg1"/>
                      </a:solidFill>
                      <a:latin typeface="Segoe UI Black" panose="020B0A02040204020203" pitchFamily="34" charset="0"/>
                      <a:cs typeface="Segoe UI Black" panose="020B0A02040204020203" pitchFamily="34" charset="0"/>
                    </a:endParaRPr>
                  </a:p>
                </p:txBody>
              </p:sp>
              <p:sp>
                <p:nvSpPr>
                  <p:cNvPr id="23" name="文本框 22"/>
                  <p:cNvSpPr txBox="1"/>
                  <p:nvPr/>
                </p:nvSpPr>
                <p:spPr>
                  <a:xfrm>
                    <a:off x="86372" y="602219"/>
                    <a:ext cx="575833" cy="369332"/>
                  </a:xfrm>
                  <a:prstGeom prst="rect">
                    <a:avLst/>
                  </a:prstGeom>
                  <a:noFill/>
                </p:spPr>
                <p:txBody>
                  <a:bodyPr wrap="square" rtlCol="0">
                    <a:spAutoFit/>
                  </a:bodyPr>
                  <a:lstStyle/>
                  <a:p>
                    <a:r>
                      <a:rPr lang="en-US" altLang="zh-CN" dirty="0">
                        <a:solidFill>
                          <a:schemeClr val="bg1"/>
                        </a:solidFill>
                      </a:rPr>
                      <a:t>Part</a:t>
                    </a:r>
                    <a:endParaRPr lang="zh-CN" altLang="en-US" dirty="0">
                      <a:solidFill>
                        <a:schemeClr val="bg1"/>
                      </a:solidFill>
                    </a:endParaRPr>
                  </a:p>
                </p:txBody>
              </p:sp>
            </p:grpSp>
          </p:grpSp>
        </p:grpSp>
      </p:grpSp>
      <p:sp>
        <p:nvSpPr>
          <p:cNvPr id="39" name="文本框 38"/>
          <p:cNvSpPr txBox="1"/>
          <p:nvPr/>
        </p:nvSpPr>
        <p:spPr>
          <a:xfrm>
            <a:off x="819154" y="2120949"/>
            <a:ext cx="8569775" cy="2923877"/>
          </a:xfrm>
          <a:prstGeom prst="rect">
            <a:avLst/>
          </a:prstGeom>
          <a:noFill/>
        </p:spPr>
        <p:txBody>
          <a:bodyPr wrap="square" rtlCol="0">
            <a:spAutoFit/>
          </a:bodyPr>
          <a:lstStyle/>
          <a:p>
            <a:pPr marL="285750" indent="-285750">
              <a:buFont typeface="Arial" panose="020B0604020202020204" pitchFamily="34" charset="0"/>
              <a:buChar char="•"/>
            </a:pPr>
            <a:r>
              <a:rPr lang="en-US" sz="2000" dirty="0"/>
              <a:t>Individual Values certainly differ among gender, education background, income and ethnicity.</a:t>
            </a:r>
          </a:p>
          <a:p>
            <a:pPr marL="285750" indent="-285750">
              <a:buFont typeface="Arial" panose="020B0604020202020204" pitchFamily="34" charset="0"/>
              <a:buChar char="•"/>
            </a:pPr>
            <a:r>
              <a:rPr lang="en-US" sz="2000" dirty="0"/>
              <a:t>One of reasons that U.S citizens answered the questionnaires in certain ways is because of the existence of emancipative values.</a:t>
            </a:r>
          </a:p>
          <a:p>
            <a:pPr marL="285750" indent="-285750">
              <a:buFont typeface="Arial" panose="020B0604020202020204" pitchFamily="34" charset="0"/>
              <a:buChar char="•"/>
            </a:pPr>
            <a:r>
              <a:rPr lang="en-US" sz="2000" dirty="0"/>
              <a:t>Emancipative values in one of the major cultural components of human empowerment in the United States. </a:t>
            </a:r>
          </a:p>
          <a:p>
            <a:pPr marL="285750" indent="-285750">
              <a:buFont typeface="Arial" panose="020B0604020202020204" pitchFamily="34" charset="0"/>
              <a:buChar char="•"/>
            </a:pPr>
            <a:r>
              <a:rPr lang="en-US" sz="2000" dirty="0"/>
              <a:t>Emancipative values help increase people’s capabilities, aspirations and entitlements to exercise freedom.</a:t>
            </a:r>
            <a:endParaRPr lang="zh-CN" altLang="en-US" sz="2000" dirty="0"/>
          </a:p>
          <a:p>
            <a:endParaRPr lang="zh-CN" altLang="en-US" sz="2400" dirty="0"/>
          </a:p>
        </p:txBody>
      </p:sp>
    </p:spTree>
    <p:extLst>
      <p:ext uri="{BB962C8B-B14F-4D97-AF65-F5344CB8AC3E}">
        <p14:creationId xmlns:p14="http://schemas.microsoft.com/office/powerpoint/2010/main" val="2842713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764" y="57152"/>
            <a:ext cx="5971862" cy="914399"/>
            <a:chOff x="-4764" y="57152"/>
            <a:chExt cx="5971862" cy="914399"/>
          </a:xfrm>
        </p:grpSpPr>
        <p:sp>
          <p:nvSpPr>
            <p:cNvPr id="16" name="文本框 15"/>
            <p:cNvSpPr txBox="1"/>
            <p:nvPr/>
          </p:nvSpPr>
          <p:spPr>
            <a:xfrm>
              <a:off x="1123636" y="260243"/>
              <a:ext cx="4843462" cy="646331"/>
            </a:xfrm>
            <a:prstGeom prst="rect">
              <a:avLst/>
            </a:prstGeom>
            <a:noFill/>
          </p:spPr>
          <p:txBody>
            <a:bodyPr wrap="square" rtlCol="0">
              <a:spAutoFit/>
            </a:bodyPr>
            <a:lstStyle/>
            <a:p>
              <a:r>
                <a:rPr lang="en-US" altLang="zh-CN" sz="3600" b="1" dirty="0">
                  <a:solidFill>
                    <a:schemeClr val="accent3">
                      <a:lumMod val="50000"/>
                    </a:schemeClr>
                  </a:solidFill>
                  <a:latin typeface="Segoe UI Emoji" panose="020B0502040204020203" pitchFamily="34" charset="0"/>
                  <a:ea typeface="Segoe UI Emoji" panose="020B0502040204020203" pitchFamily="34" charset="0"/>
                  <a:cs typeface="Segoe UI Black" panose="020B0A02040204020203" pitchFamily="34" charset="0"/>
                </a:rPr>
                <a:t>Conclusion</a:t>
              </a:r>
              <a:endParaRPr lang="zh-CN" altLang="en-US" sz="3600" b="1" dirty="0">
                <a:solidFill>
                  <a:schemeClr val="accent3">
                    <a:lumMod val="50000"/>
                  </a:schemeClr>
                </a:solidFill>
                <a:latin typeface="Segoe UI Emoji" panose="020B0502040204020203" pitchFamily="34" charset="0"/>
                <a:cs typeface="Segoe UI Black" panose="020B0A02040204020203" pitchFamily="34" charset="0"/>
              </a:endParaRPr>
            </a:p>
          </p:txBody>
        </p:sp>
        <p:grpSp>
          <p:nvGrpSpPr>
            <p:cNvPr id="17" name="组合 16"/>
            <p:cNvGrpSpPr/>
            <p:nvPr/>
          </p:nvGrpSpPr>
          <p:grpSpPr>
            <a:xfrm>
              <a:off x="-4764" y="57152"/>
              <a:ext cx="981293" cy="914399"/>
              <a:chOff x="-4764" y="57152"/>
              <a:chExt cx="981293" cy="914399"/>
            </a:xfrm>
          </p:grpSpPr>
          <p:sp>
            <p:nvSpPr>
              <p:cNvPr id="18" name="矩形 17"/>
              <p:cNvSpPr/>
              <p:nvPr/>
            </p:nvSpPr>
            <p:spPr>
              <a:xfrm>
                <a:off x="819154" y="142875"/>
                <a:ext cx="157375"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764" y="57152"/>
                <a:ext cx="704852" cy="914399"/>
                <a:chOff x="-4764" y="57152"/>
                <a:chExt cx="704852" cy="914399"/>
              </a:xfrm>
            </p:grpSpPr>
            <p:sp>
              <p:nvSpPr>
                <p:cNvPr id="20" name="矩形 19"/>
                <p:cNvSpPr/>
                <p:nvPr/>
              </p:nvSpPr>
              <p:spPr>
                <a:xfrm>
                  <a:off x="-4764" y="142875"/>
                  <a:ext cx="704852"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86372" y="57152"/>
                  <a:ext cx="575833" cy="914399"/>
                  <a:chOff x="86372" y="57152"/>
                  <a:chExt cx="575833" cy="914399"/>
                </a:xfrm>
              </p:grpSpPr>
              <p:sp>
                <p:nvSpPr>
                  <p:cNvPr id="22" name="文本框 21"/>
                  <p:cNvSpPr txBox="1"/>
                  <p:nvPr/>
                </p:nvSpPr>
                <p:spPr>
                  <a:xfrm>
                    <a:off x="124255" y="57152"/>
                    <a:ext cx="332509" cy="769441"/>
                  </a:xfrm>
                  <a:prstGeom prst="rect">
                    <a:avLst/>
                  </a:prstGeom>
                  <a:noFill/>
                </p:spPr>
                <p:txBody>
                  <a:bodyPr wrap="square" rtlCol="0">
                    <a:spAutoFit/>
                  </a:bodyPr>
                  <a:lstStyle/>
                  <a:p>
                    <a:r>
                      <a:rPr lang="en-US" altLang="zh-CN" sz="4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5</a:t>
                    </a:r>
                    <a:endParaRPr lang="zh-CN" altLang="en-US" sz="4400" dirty="0">
                      <a:solidFill>
                        <a:schemeClr val="bg1"/>
                      </a:solidFill>
                      <a:latin typeface="Segoe UI Black" panose="020B0A02040204020203" pitchFamily="34" charset="0"/>
                      <a:cs typeface="Segoe UI Black" panose="020B0A02040204020203" pitchFamily="34" charset="0"/>
                    </a:endParaRPr>
                  </a:p>
                </p:txBody>
              </p:sp>
              <p:sp>
                <p:nvSpPr>
                  <p:cNvPr id="23" name="文本框 22"/>
                  <p:cNvSpPr txBox="1"/>
                  <p:nvPr/>
                </p:nvSpPr>
                <p:spPr>
                  <a:xfrm>
                    <a:off x="86372" y="602219"/>
                    <a:ext cx="575833" cy="369332"/>
                  </a:xfrm>
                  <a:prstGeom prst="rect">
                    <a:avLst/>
                  </a:prstGeom>
                  <a:noFill/>
                </p:spPr>
                <p:txBody>
                  <a:bodyPr wrap="square" rtlCol="0">
                    <a:spAutoFit/>
                  </a:bodyPr>
                  <a:lstStyle/>
                  <a:p>
                    <a:r>
                      <a:rPr lang="en-US" altLang="zh-CN" dirty="0">
                        <a:solidFill>
                          <a:schemeClr val="bg1"/>
                        </a:solidFill>
                      </a:rPr>
                      <a:t>Part</a:t>
                    </a:r>
                    <a:endParaRPr lang="zh-CN" altLang="en-US" dirty="0">
                      <a:solidFill>
                        <a:schemeClr val="bg1"/>
                      </a:solidFill>
                    </a:endParaRPr>
                  </a:p>
                </p:txBody>
              </p:sp>
            </p:grpSp>
          </p:grpSp>
        </p:grpSp>
      </p:grpSp>
      <p:pic>
        <p:nvPicPr>
          <p:cNvPr id="43" name="图片 42"/>
          <p:cNvPicPr>
            <a:picLocks noChangeAspect="1"/>
          </p:cNvPicPr>
          <p:nvPr/>
        </p:nvPicPr>
        <p:blipFill>
          <a:blip r:embed="rId2">
            <a:extLst>
              <a:ext uri="{28A0092B-C50C-407E-A947-70E740481C1C}">
                <a14:useLocalDpi xmlns:a14="http://schemas.microsoft.com/office/drawing/2010/main" val="0"/>
              </a:ext>
            </a:extLst>
          </a:blip>
          <a:srcRect l="30166" t="22083" r="56876" b="67617"/>
          <a:stretch>
            <a:fillRect/>
          </a:stretch>
        </p:blipFill>
        <p:spPr>
          <a:xfrm>
            <a:off x="8510162" y="1"/>
            <a:ext cx="1413135" cy="706385"/>
          </a:xfrm>
          <a:custGeom>
            <a:avLst/>
            <a:gdLst>
              <a:gd name="connsiteX0" fmla="*/ 0 w 1413135"/>
              <a:gd name="connsiteY0" fmla="*/ 0 h 706385"/>
              <a:gd name="connsiteX1" fmla="*/ 1413135 w 1413135"/>
              <a:gd name="connsiteY1" fmla="*/ 0 h 706385"/>
              <a:gd name="connsiteX2" fmla="*/ 690511 w 1413135"/>
              <a:gd name="connsiteY2" fmla="*/ 706385 h 706385"/>
              <a:gd name="connsiteX3" fmla="*/ 0 w 1413135"/>
              <a:gd name="connsiteY3" fmla="*/ 0 h 706385"/>
            </a:gdLst>
            <a:ahLst/>
            <a:cxnLst>
              <a:cxn ang="0">
                <a:pos x="connsiteX0" y="connsiteY0"/>
              </a:cxn>
              <a:cxn ang="0">
                <a:pos x="connsiteX1" y="connsiteY1"/>
              </a:cxn>
              <a:cxn ang="0">
                <a:pos x="connsiteX2" y="connsiteY2"/>
              </a:cxn>
              <a:cxn ang="0">
                <a:pos x="connsiteX3" y="connsiteY3"/>
              </a:cxn>
            </a:cxnLst>
            <a:rect l="l" t="t" r="r" b="b"/>
            <a:pathLst>
              <a:path w="1413135" h="706385">
                <a:moveTo>
                  <a:pt x="0" y="0"/>
                </a:moveTo>
                <a:lnTo>
                  <a:pt x="1413135" y="0"/>
                </a:lnTo>
                <a:lnTo>
                  <a:pt x="690511" y="706385"/>
                </a:lnTo>
                <a:lnTo>
                  <a:pt x="0" y="0"/>
                </a:lnTo>
                <a:close/>
              </a:path>
            </a:pathLst>
          </a:custGeom>
        </p:spPr>
      </p:pic>
      <p:pic>
        <p:nvPicPr>
          <p:cNvPr id="42" name="图片 41"/>
          <p:cNvPicPr>
            <a:picLocks noChangeAspect="1"/>
          </p:cNvPicPr>
          <p:nvPr/>
        </p:nvPicPr>
        <p:blipFill>
          <a:blip r:embed="rId2">
            <a:extLst>
              <a:ext uri="{28A0092B-C50C-407E-A947-70E740481C1C}">
                <a14:useLocalDpi xmlns:a14="http://schemas.microsoft.com/office/drawing/2010/main" val="0"/>
              </a:ext>
            </a:extLst>
          </a:blip>
          <a:srcRect l="40398" t="22083" r="36072" b="33091"/>
          <a:stretch>
            <a:fillRect/>
          </a:stretch>
        </p:blipFill>
        <p:spPr>
          <a:xfrm>
            <a:off x="9625991" y="1"/>
            <a:ext cx="2566009" cy="3074138"/>
          </a:xfrm>
          <a:custGeom>
            <a:avLst/>
            <a:gdLst>
              <a:gd name="connsiteX0" fmla="*/ 468300 w 2566009"/>
              <a:gd name="connsiteY0" fmla="*/ 0 h 3074138"/>
              <a:gd name="connsiteX1" fmla="*/ 2566009 w 2566009"/>
              <a:gd name="connsiteY1" fmla="*/ 0 h 3074138"/>
              <a:gd name="connsiteX2" fmla="*/ 2566009 w 2566009"/>
              <a:gd name="connsiteY2" fmla="*/ 3065886 h 3074138"/>
              <a:gd name="connsiteX3" fmla="*/ 2557567 w 2566009"/>
              <a:gd name="connsiteY3" fmla="*/ 3074138 h 3074138"/>
              <a:gd name="connsiteX4" fmla="*/ 0 w 2566009"/>
              <a:gd name="connsiteY4" fmla="*/ 457776 h 3074138"/>
              <a:gd name="connsiteX5" fmla="*/ 468300 w 2566009"/>
              <a:gd name="connsiteY5" fmla="*/ 0 h 3074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6009" h="3074138">
                <a:moveTo>
                  <a:pt x="468300" y="0"/>
                </a:moveTo>
                <a:lnTo>
                  <a:pt x="2566009" y="0"/>
                </a:lnTo>
                <a:lnTo>
                  <a:pt x="2566009" y="3065886"/>
                </a:lnTo>
                <a:lnTo>
                  <a:pt x="2557567" y="3074138"/>
                </a:lnTo>
                <a:lnTo>
                  <a:pt x="0" y="457776"/>
                </a:lnTo>
                <a:lnTo>
                  <a:pt x="468300" y="0"/>
                </a:lnTo>
                <a:close/>
              </a:path>
            </a:pathLst>
          </a:custGeom>
        </p:spPr>
      </p:pic>
      <p:pic>
        <p:nvPicPr>
          <p:cNvPr id="41" name="图片 40"/>
          <p:cNvPicPr>
            <a:picLocks noChangeAspect="1"/>
          </p:cNvPicPr>
          <p:nvPr/>
        </p:nvPicPr>
        <p:blipFill>
          <a:blip r:embed="rId2">
            <a:extLst>
              <a:ext uri="{28A0092B-C50C-407E-A947-70E740481C1C}">
                <a14:useLocalDpi xmlns:a14="http://schemas.microsoft.com/office/drawing/2010/main" val="0"/>
              </a:ext>
            </a:extLst>
          </a:blip>
          <a:srcRect l="22860" t="23467" r="64545" b="56491"/>
          <a:stretch>
            <a:fillRect/>
          </a:stretch>
        </p:blipFill>
        <p:spPr>
          <a:xfrm>
            <a:off x="7713382" y="94929"/>
            <a:ext cx="1373558" cy="1374427"/>
          </a:xfrm>
          <a:custGeom>
            <a:avLst/>
            <a:gdLst>
              <a:gd name="connsiteX0" fmla="*/ 675477 w 1373558"/>
              <a:gd name="connsiteY0" fmla="*/ 0 h 1374427"/>
              <a:gd name="connsiteX1" fmla="*/ 1373558 w 1373558"/>
              <a:gd name="connsiteY1" fmla="*/ 714129 h 1374427"/>
              <a:gd name="connsiteX2" fmla="*/ 698081 w 1373558"/>
              <a:gd name="connsiteY2" fmla="*/ 1374427 h 1374427"/>
              <a:gd name="connsiteX3" fmla="*/ 0 w 1373558"/>
              <a:gd name="connsiteY3" fmla="*/ 660298 h 1374427"/>
              <a:gd name="connsiteX4" fmla="*/ 675477 w 1373558"/>
              <a:gd name="connsiteY4" fmla="*/ 0 h 137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3558" h="1374427">
                <a:moveTo>
                  <a:pt x="675477" y="0"/>
                </a:moveTo>
                <a:lnTo>
                  <a:pt x="1373558" y="714129"/>
                </a:lnTo>
                <a:lnTo>
                  <a:pt x="698081" y="1374427"/>
                </a:lnTo>
                <a:lnTo>
                  <a:pt x="0" y="660298"/>
                </a:lnTo>
                <a:lnTo>
                  <a:pt x="675477" y="0"/>
                </a:lnTo>
                <a:close/>
              </a:path>
            </a:pathLst>
          </a:custGeom>
        </p:spPr>
      </p:pic>
      <p:pic>
        <p:nvPicPr>
          <p:cNvPr id="40" name="图片 39"/>
          <p:cNvPicPr>
            <a:picLocks noChangeAspect="1"/>
          </p:cNvPicPr>
          <p:nvPr/>
        </p:nvPicPr>
        <p:blipFill>
          <a:blip r:embed="rId2">
            <a:extLst>
              <a:ext uri="{28A0092B-C50C-407E-A947-70E740481C1C}">
                <a14:useLocalDpi xmlns:a14="http://schemas.microsoft.com/office/drawing/2010/main" val="0"/>
              </a:ext>
            </a:extLst>
          </a:blip>
          <a:srcRect l="30126" t="30312" r="51245" b="40065"/>
          <a:stretch>
            <a:fillRect/>
          </a:stretch>
        </p:blipFill>
        <p:spPr>
          <a:xfrm>
            <a:off x="8505785" y="564358"/>
            <a:ext cx="2031501" cy="2031501"/>
          </a:xfrm>
          <a:custGeom>
            <a:avLst/>
            <a:gdLst>
              <a:gd name="connsiteX0" fmla="*/ 1027293 w 2031501"/>
              <a:gd name="connsiteY0" fmla="*/ 0 h 2031501"/>
              <a:gd name="connsiteX1" fmla="*/ 2031501 w 2031501"/>
              <a:gd name="connsiteY1" fmla="*/ 1027293 h 2031501"/>
              <a:gd name="connsiteX2" fmla="*/ 1004208 w 2031501"/>
              <a:gd name="connsiteY2" fmla="*/ 2031501 h 2031501"/>
              <a:gd name="connsiteX3" fmla="*/ 0 w 2031501"/>
              <a:gd name="connsiteY3" fmla="*/ 1004208 h 2031501"/>
              <a:gd name="connsiteX4" fmla="*/ 1027293 w 2031501"/>
              <a:gd name="connsiteY4" fmla="*/ 0 h 2031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1501" h="2031501">
                <a:moveTo>
                  <a:pt x="1027293" y="0"/>
                </a:moveTo>
                <a:lnTo>
                  <a:pt x="2031501" y="1027293"/>
                </a:lnTo>
                <a:lnTo>
                  <a:pt x="1004208" y="2031501"/>
                </a:lnTo>
                <a:lnTo>
                  <a:pt x="0" y="1004208"/>
                </a:lnTo>
                <a:lnTo>
                  <a:pt x="1027293" y="0"/>
                </a:lnTo>
                <a:close/>
              </a:path>
            </a:pathLst>
          </a:custGeom>
        </p:spPr>
      </p:pic>
      <p:pic>
        <p:nvPicPr>
          <p:cNvPr id="39" name="图片 38"/>
          <p:cNvPicPr>
            <a:picLocks noChangeAspect="1"/>
          </p:cNvPicPr>
          <p:nvPr/>
        </p:nvPicPr>
        <p:blipFill>
          <a:blip r:embed="rId2">
            <a:extLst>
              <a:ext uri="{28A0092B-C50C-407E-A947-70E740481C1C}">
                <a14:useLocalDpi xmlns:a14="http://schemas.microsoft.com/office/drawing/2010/main" val="0"/>
              </a:ext>
            </a:extLst>
          </a:blip>
          <a:srcRect l="19079" t="34136" r="75228" b="56812"/>
          <a:stretch>
            <a:fillRect/>
          </a:stretch>
        </p:blipFill>
        <p:spPr>
          <a:xfrm>
            <a:off x="7301090" y="826594"/>
            <a:ext cx="620777" cy="620777"/>
          </a:xfrm>
          <a:custGeom>
            <a:avLst/>
            <a:gdLst>
              <a:gd name="connsiteX0" fmla="*/ 313915 w 620777"/>
              <a:gd name="connsiteY0" fmla="*/ 0 h 620777"/>
              <a:gd name="connsiteX1" fmla="*/ 620777 w 620777"/>
              <a:gd name="connsiteY1" fmla="*/ 313915 h 620777"/>
              <a:gd name="connsiteX2" fmla="*/ 306861 w 620777"/>
              <a:gd name="connsiteY2" fmla="*/ 620777 h 620777"/>
              <a:gd name="connsiteX3" fmla="*/ 0 w 620777"/>
              <a:gd name="connsiteY3" fmla="*/ 306861 h 620777"/>
              <a:gd name="connsiteX4" fmla="*/ 313915 w 620777"/>
              <a:gd name="connsiteY4" fmla="*/ 0 h 620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777" h="620777">
                <a:moveTo>
                  <a:pt x="313915" y="0"/>
                </a:moveTo>
                <a:lnTo>
                  <a:pt x="620777" y="313915"/>
                </a:lnTo>
                <a:lnTo>
                  <a:pt x="306861" y="620777"/>
                </a:lnTo>
                <a:lnTo>
                  <a:pt x="0" y="306861"/>
                </a:lnTo>
                <a:lnTo>
                  <a:pt x="313915" y="0"/>
                </a:lnTo>
                <a:close/>
              </a:path>
            </a:pathLst>
          </a:custGeom>
        </p:spPr>
      </p:pic>
      <p:sp>
        <p:nvSpPr>
          <p:cNvPr id="12" name="矩形 11"/>
          <p:cNvSpPr/>
          <p:nvPr/>
        </p:nvSpPr>
        <p:spPr>
          <a:xfrm rot="2685974">
            <a:off x="10162932" y="1890075"/>
            <a:ext cx="914400" cy="914400"/>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rot="2685974">
            <a:off x="9697098" y="2535852"/>
            <a:ext cx="329028" cy="3290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rot="2657183">
            <a:off x="7769042" y="1341553"/>
            <a:ext cx="481522" cy="406618"/>
          </a:xfrm>
          <a:prstGeom prst="rect">
            <a:avLst/>
          </a:prstGeom>
          <a:solidFill>
            <a:srgbClr val="0049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rot="2685974">
            <a:off x="6916953" y="1005038"/>
            <a:ext cx="255702" cy="25570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rot="2685974">
            <a:off x="6895176" y="553851"/>
            <a:ext cx="123956" cy="123956"/>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rot="2685974">
            <a:off x="11579725" y="2723217"/>
            <a:ext cx="123956" cy="123956"/>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rot="2731766">
            <a:off x="8007166" y="1846767"/>
            <a:ext cx="793281" cy="80444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rot="2685974">
            <a:off x="7592016" y="2388025"/>
            <a:ext cx="329028" cy="3290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rot="2685974">
            <a:off x="7302536" y="2490560"/>
            <a:ext cx="123956" cy="123956"/>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59"/>
          <p:cNvSpPr/>
          <p:nvPr/>
        </p:nvSpPr>
        <p:spPr>
          <a:xfrm rot="2680233">
            <a:off x="6610072" y="3566134"/>
            <a:ext cx="5393410" cy="4749253"/>
          </a:xfrm>
          <a:custGeom>
            <a:avLst/>
            <a:gdLst>
              <a:gd name="connsiteX0" fmla="*/ 0 w 5393410"/>
              <a:gd name="connsiteY0" fmla="*/ 0 h 4749253"/>
              <a:gd name="connsiteX1" fmla="*/ 4406292 w 5393410"/>
              <a:gd name="connsiteY1" fmla="*/ 0 h 4749253"/>
              <a:gd name="connsiteX2" fmla="*/ 5393410 w 5393410"/>
              <a:gd name="connsiteY2" fmla="*/ 998536 h 4749253"/>
              <a:gd name="connsiteX3" fmla="*/ 1599309 w 5393410"/>
              <a:gd name="connsiteY3" fmla="*/ 4749253 h 4749253"/>
              <a:gd name="connsiteX4" fmla="*/ 0 w 5393410"/>
              <a:gd name="connsiteY4" fmla="*/ 4749253 h 474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3410" h="4749253">
                <a:moveTo>
                  <a:pt x="0" y="0"/>
                </a:moveTo>
                <a:lnTo>
                  <a:pt x="4406292" y="0"/>
                </a:lnTo>
                <a:lnTo>
                  <a:pt x="5393410" y="998536"/>
                </a:lnTo>
                <a:lnTo>
                  <a:pt x="1599309" y="4749253"/>
                </a:lnTo>
                <a:lnTo>
                  <a:pt x="0" y="4749253"/>
                </a:lnTo>
                <a:close/>
              </a:path>
            </a:pathLst>
          </a:cu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p:cNvCxnSpPr/>
          <p:nvPr/>
        </p:nvCxnSpPr>
        <p:spPr>
          <a:xfrm>
            <a:off x="9054358" y="2609816"/>
            <a:ext cx="3137642" cy="3062322"/>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6000750" y="2639978"/>
            <a:ext cx="3054987" cy="3068433"/>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6008522" y="5716257"/>
            <a:ext cx="3137642" cy="3062322"/>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93A1B3D9-C7EB-6C4E-9E6B-28816A73C99D}"/>
              </a:ext>
            </a:extLst>
          </p:cNvPr>
          <p:cNvSpPr/>
          <p:nvPr/>
        </p:nvSpPr>
        <p:spPr>
          <a:xfrm>
            <a:off x="1003419" y="1700701"/>
            <a:ext cx="3848661" cy="4093428"/>
          </a:xfrm>
          <a:prstGeom prst="rect">
            <a:avLst/>
          </a:prstGeom>
        </p:spPr>
        <p:txBody>
          <a:bodyPr wrap="square">
            <a:spAutoFit/>
          </a:bodyPr>
          <a:lstStyle/>
          <a:p>
            <a:pPr marL="285750" indent="-285750">
              <a:buFont typeface="Arial" panose="020B0604020202020204" pitchFamily="34" charset="0"/>
              <a:buChar char="•"/>
            </a:pPr>
            <a:r>
              <a:rPr lang="en-US" sz="2000" dirty="0">
                <a:latin typeface="Times" pitchFamily="2" charset="0"/>
                <a:ea typeface="DengXian" panose="02010600030101010101" pitchFamily="2" charset="-122"/>
                <a:cs typeface="Times New Roman" panose="02020603050405020304" pitchFamily="18" charset="0"/>
              </a:rPr>
              <a:t>The exploratory data analysis and exploratory factorial analysis on 2011 United States World Value Survey help demonstrate people’s points of view in economy, education, work, family, politics, culture, national identity, environment, gender equality, religion, security etc. </a:t>
            </a:r>
          </a:p>
          <a:p>
            <a:pPr marL="285750" indent="-285750">
              <a:buFont typeface="Arial" panose="020B0604020202020204" pitchFamily="34" charset="0"/>
              <a:buChar char="•"/>
            </a:pPr>
            <a:r>
              <a:rPr lang="en-US" sz="2000" dirty="0">
                <a:latin typeface="Times" pitchFamily="2" charset="0"/>
                <a:ea typeface="DengXian" panose="02010600030101010101" pitchFamily="2" charset="-122"/>
                <a:cs typeface="Times New Roman" panose="02020603050405020304" pitchFamily="18" charset="0"/>
              </a:rPr>
              <a:t>It is essential to understand and appreciate their distinctive point of views. </a:t>
            </a:r>
            <a:endParaRPr lang="en-US" sz="2000" dirty="0"/>
          </a:p>
        </p:txBody>
      </p:sp>
    </p:spTree>
    <p:extLst>
      <p:ext uri="{BB962C8B-B14F-4D97-AF65-F5344CB8AC3E}">
        <p14:creationId xmlns:p14="http://schemas.microsoft.com/office/powerpoint/2010/main" val="3127973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t="-6000" b="-6000"/>
          </a:stretch>
        </a:blipFill>
        <a:effectLst/>
      </p:bgPr>
    </p:bg>
    <p:spTree>
      <p:nvGrpSpPr>
        <p:cNvPr id="1" name=""/>
        <p:cNvGrpSpPr/>
        <p:nvPr/>
      </p:nvGrpSpPr>
      <p:grpSpPr>
        <a:xfrm>
          <a:off x="0" y="0"/>
          <a:ext cx="0" cy="0"/>
          <a:chOff x="0" y="0"/>
          <a:chExt cx="0" cy="0"/>
        </a:xfrm>
      </p:grpSpPr>
      <p:sp>
        <p:nvSpPr>
          <p:cNvPr id="17" name="文本框 16"/>
          <p:cNvSpPr txBox="1"/>
          <p:nvPr/>
        </p:nvSpPr>
        <p:spPr>
          <a:xfrm>
            <a:off x="3420893" y="2644169"/>
            <a:ext cx="5350213" cy="1569660"/>
          </a:xfrm>
          <a:prstGeom prst="rect">
            <a:avLst/>
          </a:prstGeom>
          <a:noFill/>
        </p:spPr>
        <p:txBody>
          <a:bodyPr wrap="square" rtlCol="0">
            <a:spAutoFit/>
          </a:bodyPr>
          <a:lstStyle/>
          <a:p>
            <a:r>
              <a:rPr lang="en-US" altLang="zh-CN" sz="9600" dirty="0">
                <a:solidFill>
                  <a:schemeClr val="bg1"/>
                </a:solidFill>
                <a:latin typeface="Segoe UI Emoji" panose="020B0502040204020203" pitchFamily="34" charset="0"/>
                <a:ea typeface="Segoe UI Emoji" panose="020B0502040204020203" pitchFamily="34" charset="0"/>
              </a:rPr>
              <a:t>THANKS</a:t>
            </a:r>
            <a:endParaRPr lang="zh-CN" altLang="en-US" sz="9600" dirty="0">
              <a:solidFill>
                <a:schemeClr val="bg1"/>
              </a:solidFill>
              <a:latin typeface="Segoe UI Emoji" panose="020B0502040204020203" pitchFamily="34" charset="0"/>
            </a:endParaRPr>
          </a:p>
        </p:txBody>
      </p:sp>
      <p:sp>
        <p:nvSpPr>
          <p:cNvPr id="18" name="直角三角形 17"/>
          <p:cNvSpPr/>
          <p:nvPr/>
        </p:nvSpPr>
        <p:spPr>
          <a:xfrm rot="5400000">
            <a:off x="-1999037" y="1999033"/>
            <a:ext cx="6858003" cy="2859933"/>
          </a:xfrm>
          <a:prstGeom prst="rtTriangle">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直角三角形 18"/>
          <p:cNvSpPr/>
          <p:nvPr/>
        </p:nvSpPr>
        <p:spPr>
          <a:xfrm rot="16200000">
            <a:off x="7333032" y="1999035"/>
            <a:ext cx="6858003" cy="2859933"/>
          </a:xfrm>
          <a:prstGeom prst="rtTriangle">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99097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l="36363"/>
          <a:stretch/>
        </p:blipFill>
        <p:spPr>
          <a:xfrm>
            <a:off x="1" y="0"/>
            <a:ext cx="6192982" cy="6858000"/>
          </a:xfrm>
          <a:prstGeom prst="rect">
            <a:avLst/>
          </a:prstGeom>
        </p:spPr>
      </p:pic>
      <p:sp>
        <p:nvSpPr>
          <p:cNvPr id="6" name="矩形 5"/>
          <p:cNvSpPr/>
          <p:nvPr/>
        </p:nvSpPr>
        <p:spPr>
          <a:xfrm>
            <a:off x="5486400" y="0"/>
            <a:ext cx="706583" cy="3519055"/>
          </a:xfrm>
          <a:custGeom>
            <a:avLst/>
            <a:gdLst>
              <a:gd name="connsiteX0" fmla="*/ 0 w 997527"/>
              <a:gd name="connsiteY0" fmla="*/ 0 h 3519055"/>
              <a:gd name="connsiteX1" fmla="*/ 997527 w 997527"/>
              <a:gd name="connsiteY1" fmla="*/ 0 h 3519055"/>
              <a:gd name="connsiteX2" fmla="*/ 997527 w 997527"/>
              <a:gd name="connsiteY2" fmla="*/ 3519055 h 3519055"/>
              <a:gd name="connsiteX3" fmla="*/ 0 w 997527"/>
              <a:gd name="connsiteY3" fmla="*/ 3519055 h 3519055"/>
              <a:gd name="connsiteX4" fmla="*/ 0 w 997527"/>
              <a:gd name="connsiteY4" fmla="*/ 0 h 3519055"/>
              <a:gd name="connsiteX0" fmla="*/ 0 w 997527"/>
              <a:gd name="connsiteY0" fmla="*/ 0 h 3519055"/>
              <a:gd name="connsiteX1" fmla="*/ 997527 w 997527"/>
              <a:gd name="connsiteY1" fmla="*/ 0 h 3519055"/>
              <a:gd name="connsiteX2" fmla="*/ 997527 w 997527"/>
              <a:gd name="connsiteY2" fmla="*/ 3519055 h 3519055"/>
              <a:gd name="connsiteX3" fmla="*/ 0 w 997527"/>
              <a:gd name="connsiteY3" fmla="*/ 2951018 h 3519055"/>
              <a:gd name="connsiteX4" fmla="*/ 0 w 997527"/>
              <a:gd name="connsiteY4" fmla="*/ 0 h 3519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7527" h="3519055">
                <a:moveTo>
                  <a:pt x="0" y="0"/>
                </a:moveTo>
                <a:lnTo>
                  <a:pt x="997527" y="0"/>
                </a:lnTo>
                <a:lnTo>
                  <a:pt x="997527" y="3519055"/>
                </a:lnTo>
                <a:lnTo>
                  <a:pt x="0" y="2951018"/>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486400" y="3519055"/>
            <a:ext cx="706583" cy="3338945"/>
          </a:xfrm>
          <a:custGeom>
            <a:avLst/>
            <a:gdLst>
              <a:gd name="connsiteX0" fmla="*/ 0 w 997527"/>
              <a:gd name="connsiteY0" fmla="*/ 0 h 3338945"/>
              <a:gd name="connsiteX1" fmla="*/ 997527 w 997527"/>
              <a:gd name="connsiteY1" fmla="*/ 0 h 3338945"/>
              <a:gd name="connsiteX2" fmla="*/ 997527 w 997527"/>
              <a:gd name="connsiteY2" fmla="*/ 3338945 h 3338945"/>
              <a:gd name="connsiteX3" fmla="*/ 0 w 997527"/>
              <a:gd name="connsiteY3" fmla="*/ 3338945 h 3338945"/>
              <a:gd name="connsiteX4" fmla="*/ 0 w 997527"/>
              <a:gd name="connsiteY4" fmla="*/ 0 h 3338945"/>
              <a:gd name="connsiteX0" fmla="*/ 13854 w 997527"/>
              <a:gd name="connsiteY0" fmla="*/ 457200 h 3338945"/>
              <a:gd name="connsiteX1" fmla="*/ 997527 w 997527"/>
              <a:gd name="connsiteY1" fmla="*/ 0 h 3338945"/>
              <a:gd name="connsiteX2" fmla="*/ 997527 w 997527"/>
              <a:gd name="connsiteY2" fmla="*/ 3338945 h 3338945"/>
              <a:gd name="connsiteX3" fmla="*/ 0 w 997527"/>
              <a:gd name="connsiteY3" fmla="*/ 3338945 h 3338945"/>
              <a:gd name="connsiteX4" fmla="*/ 13854 w 997527"/>
              <a:gd name="connsiteY4" fmla="*/ 457200 h 3338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7527" h="3338945">
                <a:moveTo>
                  <a:pt x="13854" y="457200"/>
                </a:moveTo>
                <a:lnTo>
                  <a:pt x="997527" y="0"/>
                </a:lnTo>
                <a:lnTo>
                  <a:pt x="997527" y="3338945"/>
                </a:lnTo>
                <a:lnTo>
                  <a:pt x="0" y="3338945"/>
                </a:lnTo>
                <a:lnTo>
                  <a:pt x="13854" y="4572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580659" y="-139407"/>
            <a:ext cx="872836" cy="1569660"/>
          </a:xfrm>
          <a:prstGeom prst="rect">
            <a:avLst/>
          </a:prstGeom>
          <a:noFill/>
        </p:spPr>
        <p:txBody>
          <a:bodyPr wrap="square" rtlCol="0">
            <a:spAutoFit/>
          </a:bodyPr>
          <a:lstStyle/>
          <a:p>
            <a:r>
              <a:rPr lang="en-US" altLang="zh-CN" sz="9600" dirty="0">
                <a:ln w="31750">
                  <a:solidFill>
                    <a:schemeClr val="bg1"/>
                  </a:solidFill>
                </a:ln>
                <a:solidFill>
                  <a:schemeClr val="bg1"/>
                </a:solidFill>
                <a:latin typeface="Segoe UI Emoji" panose="020B0502040204020203" pitchFamily="34" charset="0"/>
                <a:ea typeface="Segoe UI Emoji" panose="020B0502040204020203" pitchFamily="34" charset="0"/>
                <a:cs typeface="Segoe UI Black" panose="020B0A02040204020203" pitchFamily="34" charset="0"/>
              </a:rPr>
              <a:t>C</a:t>
            </a:r>
            <a:endParaRPr lang="zh-CN" altLang="en-US" sz="9600" dirty="0">
              <a:ln w="31750">
                <a:solidFill>
                  <a:schemeClr val="bg1"/>
                </a:solidFill>
              </a:ln>
              <a:solidFill>
                <a:schemeClr val="bg1"/>
              </a:solidFill>
              <a:latin typeface="Segoe UI Emoji" panose="020B0502040204020203" pitchFamily="34" charset="0"/>
              <a:cs typeface="Segoe UI Black" panose="020B0A02040204020203" pitchFamily="34" charset="0"/>
            </a:endParaRPr>
          </a:p>
        </p:txBody>
      </p:sp>
      <p:sp>
        <p:nvSpPr>
          <p:cNvPr id="9" name="文本框 8"/>
          <p:cNvSpPr txBox="1"/>
          <p:nvPr/>
        </p:nvSpPr>
        <p:spPr>
          <a:xfrm>
            <a:off x="5453495" y="116593"/>
            <a:ext cx="4253346" cy="1200329"/>
          </a:xfrm>
          <a:prstGeom prst="rect">
            <a:avLst/>
          </a:prstGeom>
          <a:noFill/>
        </p:spPr>
        <p:txBody>
          <a:bodyPr wrap="square" rtlCol="0">
            <a:spAutoFit/>
          </a:bodyPr>
          <a:lstStyle/>
          <a:p>
            <a:r>
              <a:rPr lang="en-US" altLang="zh-CN" sz="7200" dirty="0">
                <a:solidFill>
                  <a:schemeClr val="accent3">
                    <a:lumMod val="50000"/>
                  </a:schemeClr>
                </a:solidFill>
                <a:latin typeface="Segoe UI Emoji" panose="020B0502040204020203" pitchFamily="34" charset="0"/>
                <a:ea typeface="Segoe UI Emoji" panose="020B0502040204020203" pitchFamily="34" charset="0"/>
              </a:rPr>
              <a:t>ont</a:t>
            </a:r>
            <a:r>
              <a:rPr lang="en-US" altLang="zh-CN" sz="7200" dirty="0">
                <a:solidFill>
                  <a:schemeClr val="bg1">
                    <a:lumMod val="65000"/>
                  </a:schemeClr>
                </a:solidFill>
                <a:latin typeface="Segoe UI Emoji" panose="020B0502040204020203" pitchFamily="34" charset="0"/>
                <a:ea typeface="Segoe UI Emoji" panose="020B0502040204020203" pitchFamily="34" charset="0"/>
              </a:rPr>
              <a:t>ents</a:t>
            </a:r>
            <a:endParaRPr lang="zh-CN" altLang="en-US" sz="7200" dirty="0">
              <a:solidFill>
                <a:schemeClr val="bg1">
                  <a:lumMod val="65000"/>
                </a:schemeClr>
              </a:solidFill>
              <a:latin typeface="Segoe UI Emoji" panose="020B0502040204020203" pitchFamily="34" charset="0"/>
            </a:endParaRPr>
          </a:p>
        </p:txBody>
      </p:sp>
      <p:sp>
        <p:nvSpPr>
          <p:cNvPr id="14" name="直角三角形 13"/>
          <p:cNvSpPr/>
          <p:nvPr/>
        </p:nvSpPr>
        <p:spPr>
          <a:xfrm>
            <a:off x="0" y="1873598"/>
            <a:ext cx="1771649" cy="4984402"/>
          </a:xfrm>
          <a:prstGeom prst="rtTriangle">
            <a:avLst/>
          </a:pr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6820001" y="1357050"/>
            <a:ext cx="817418" cy="817418"/>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6823362" y="2462784"/>
            <a:ext cx="817418" cy="81741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6823362" y="3649714"/>
            <a:ext cx="817418" cy="817418"/>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6820001" y="4729130"/>
            <a:ext cx="817418" cy="81741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7053503" y="1468715"/>
            <a:ext cx="344825" cy="646331"/>
          </a:xfrm>
          <a:prstGeom prst="rect">
            <a:avLst/>
          </a:prstGeom>
          <a:noFill/>
        </p:spPr>
        <p:txBody>
          <a:bodyPr wrap="square" rtlCol="0">
            <a:spAutoFit/>
          </a:bodyPr>
          <a:lstStyle/>
          <a:p>
            <a:r>
              <a:rPr lang="en-US" altLang="zh-CN" sz="36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1</a:t>
            </a:r>
            <a:endParaRPr lang="zh-CN" altLang="en-US" sz="3600" dirty="0">
              <a:solidFill>
                <a:schemeClr val="bg1"/>
              </a:solidFill>
              <a:latin typeface="Segoe UI Black" panose="020B0A02040204020203" pitchFamily="34" charset="0"/>
              <a:cs typeface="Segoe UI Black" panose="020B0A02040204020203" pitchFamily="34" charset="0"/>
            </a:endParaRPr>
          </a:p>
        </p:txBody>
      </p:sp>
      <p:sp>
        <p:nvSpPr>
          <p:cNvPr id="20" name="文本框 19"/>
          <p:cNvSpPr txBox="1"/>
          <p:nvPr/>
        </p:nvSpPr>
        <p:spPr>
          <a:xfrm>
            <a:off x="7053503" y="2560441"/>
            <a:ext cx="332509" cy="646331"/>
          </a:xfrm>
          <a:prstGeom prst="rect">
            <a:avLst/>
          </a:prstGeom>
          <a:noFill/>
        </p:spPr>
        <p:txBody>
          <a:bodyPr wrap="square" rtlCol="0">
            <a:spAutoFit/>
          </a:bodyPr>
          <a:lstStyle/>
          <a:p>
            <a:r>
              <a:rPr lang="en-US" altLang="zh-CN" sz="36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2</a:t>
            </a:r>
            <a:endParaRPr lang="zh-CN" altLang="en-US" sz="3600" dirty="0">
              <a:solidFill>
                <a:schemeClr val="bg1"/>
              </a:solidFill>
              <a:latin typeface="Segoe UI Black" panose="020B0A02040204020203" pitchFamily="34" charset="0"/>
              <a:cs typeface="Segoe UI Black" panose="020B0A02040204020203" pitchFamily="34" charset="0"/>
            </a:endParaRPr>
          </a:p>
        </p:txBody>
      </p:sp>
      <p:sp>
        <p:nvSpPr>
          <p:cNvPr id="21" name="文本框 20"/>
          <p:cNvSpPr txBox="1"/>
          <p:nvPr/>
        </p:nvSpPr>
        <p:spPr>
          <a:xfrm>
            <a:off x="7030410" y="3707698"/>
            <a:ext cx="332509" cy="646331"/>
          </a:xfrm>
          <a:prstGeom prst="rect">
            <a:avLst/>
          </a:prstGeom>
          <a:noFill/>
        </p:spPr>
        <p:txBody>
          <a:bodyPr wrap="square" rtlCol="0">
            <a:spAutoFit/>
          </a:bodyPr>
          <a:lstStyle/>
          <a:p>
            <a:r>
              <a:rPr lang="en-US" altLang="zh-CN" sz="36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3</a:t>
            </a:r>
            <a:endParaRPr lang="zh-CN" altLang="en-US" sz="3600" dirty="0">
              <a:solidFill>
                <a:schemeClr val="bg1"/>
              </a:solidFill>
              <a:latin typeface="Segoe UI Black" panose="020B0A02040204020203" pitchFamily="34" charset="0"/>
              <a:cs typeface="Segoe UI Black" panose="020B0A02040204020203" pitchFamily="34" charset="0"/>
            </a:endParaRPr>
          </a:p>
        </p:txBody>
      </p:sp>
      <p:sp>
        <p:nvSpPr>
          <p:cNvPr id="22" name="文本框 21"/>
          <p:cNvSpPr txBox="1"/>
          <p:nvPr/>
        </p:nvSpPr>
        <p:spPr>
          <a:xfrm>
            <a:off x="7013478" y="4796971"/>
            <a:ext cx="332509" cy="646331"/>
          </a:xfrm>
          <a:prstGeom prst="rect">
            <a:avLst/>
          </a:prstGeom>
          <a:noFill/>
        </p:spPr>
        <p:txBody>
          <a:bodyPr wrap="square" rtlCol="0">
            <a:spAutoFit/>
          </a:bodyPr>
          <a:lstStyle/>
          <a:p>
            <a:r>
              <a:rPr lang="en-US" altLang="zh-CN" sz="36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4</a:t>
            </a:r>
            <a:endParaRPr lang="zh-CN" altLang="en-US" sz="3600" dirty="0">
              <a:solidFill>
                <a:schemeClr val="bg1"/>
              </a:solidFill>
              <a:latin typeface="Segoe UI Black" panose="020B0A02040204020203" pitchFamily="34" charset="0"/>
              <a:cs typeface="Segoe UI Black" panose="020B0A02040204020203" pitchFamily="34" charset="0"/>
            </a:endParaRPr>
          </a:p>
        </p:txBody>
      </p:sp>
      <p:sp>
        <p:nvSpPr>
          <p:cNvPr id="23" name="文本框 22"/>
          <p:cNvSpPr txBox="1"/>
          <p:nvPr/>
        </p:nvSpPr>
        <p:spPr>
          <a:xfrm>
            <a:off x="7883234" y="1468715"/>
            <a:ext cx="3823854" cy="523220"/>
          </a:xfrm>
          <a:prstGeom prst="rect">
            <a:avLst/>
          </a:prstGeom>
          <a:noFill/>
        </p:spPr>
        <p:txBody>
          <a:bodyPr wrap="square" rtlCol="0">
            <a:spAutoFit/>
          </a:bodyPr>
          <a:lstStyle/>
          <a:p>
            <a:r>
              <a:rPr lang="en-US" altLang="zh-CN" sz="2800" dirty="0">
                <a:solidFill>
                  <a:schemeClr val="tx1">
                    <a:lumMod val="65000"/>
                    <a:lumOff val="35000"/>
                  </a:schemeClr>
                </a:solidFill>
                <a:ea typeface="Tahoma" panose="020B0604030504040204" pitchFamily="34" charset="0"/>
                <a:cs typeface="Tahoma" panose="020B0604030504040204" pitchFamily="34" charset="0"/>
              </a:rPr>
              <a:t>Introduction</a:t>
            </a:r>
            <a:endParaRPr lang="zh-CN" altLang="en-US" sz="2800" dirty="0">
              <a:solidFill>
                <a:schemeClr val="tx1">
                  <a:lumMod val="65000"/>
                  <a:lumOff val="35000"/>
                </a:schemeClr>
              </a:solidFill>
              <a:cs typeface="Tahoma" panose="020B0604030504040204" pitchFamily="34" charset="0"/>
            </a:endParaRPr>
          </a:p>
        </p:txBody>
      </p:sp>
      <p:sp>
        <p:nvSpPr>
          <p:cNvPr id="24" name="文本框 23"/>
          <p:cNvSpPr txBox="1"/>
          <p:nvPr/>
        </p:nvSpPr>
        <p:spPr>
          <a:xfrm>
            <a:off x="7883234" y="2582790"/>
            <a:ext cx="3823854" cy="523220"/>
          </a:xfrm>
          <a:prstGeom prst="rect">
            <a:avLst/>
          </a:prstGeom>
          <a:noFill/>
        </p:spPr>
        <p:txBody>
          <a:bodyPr wrap="square" rtlCol="0">
            <a:spAutoFit/>
          </a:bodyPr>
          <a:lstStyle/>
          <a:p>
            <a:r>
              <a:rPr lang="en-US" altLang="zh-CN" sz="2800" dirty="0">
                <a:solidFill>
                  <a:schemeClr val="tx1">
                    <a:lumMod val="65000"/>
                    <a:lumOff val="35000"/>
                  </a:schemeClr>
                </a:solidFill>
                <a:ea typeface="Tahoma" panose="020B0604030504040204" pitchFamily="34" charset="0"/>
                <a:cs typeface="Tahoma" panose="020B0604030504040204" pitchFamily="34" charset="0"/>
              </a:rPr>
              <a:t>Methodology</a:t>
            </a:r>
            <a:endParaRPr lang="zh-CN" altLang="en-US" sz="2800" dirty="0">
              <a:solidFill>
                <a:schemeClr val="tx1">
                  <a:lumMod val="65000"/>
                  <a:lumOff val="35000"/>
                </a:schemeClr>
              </a:solidFill>
              <a:cs typeface="Tahoma" panose="020B0604030504040204" pitchFamily="34" charset="0"/>
            </a:endParaRPr>
          </a:p>
        </p:txBody>
      </p:sp>
      <p:sp>
        <p:nvSpPr>
          <p:cNvPr id="25" name="文本框 24"/>
          <p:cNvSpPr txBox="1"/>
          <p:nvPr/>
        </p:nvSpPr>
        <p:spPr>
          <a:xfrm>
            <a:off x="7883234" y="3825851"/>
            <a:ext cx="3823854" cy="523220"/>
          </a:xfrm>
          <a:prstGeom prst="rect">
            <a:avLst/>
          </a:prstGeom>
          <a:noFill/>
        </p:spPr>
        <p:txBody>
          <a:bodyPr wrap="square" rtlCol="0">
            <a:spAutoFit/>
          </a:bodyPr>
          <a:lstStyle/>
          <a:p>
            <a:r>
              <a:rPr lang="en-US" altLang="zh-CN" sz="2800" dirty="0">
                <a:solidFill>
                  <a:schemeClr val="tx1">
                    <a:lumMod val="65000"/>
                    <a:lumOff val="35000"/>
                  </a:schemeClr>
                </a:solidFill>
                <a:ea typeface="Tahoma" panose="020B0604030504040204" pitchFamily="34" charset="0"/>
                <a:cs typeface="Tahoma" panose="020B0604030504040204" pitchFamily="34" charset="0"/>
              </a:rPr>
              <a:t>Discussion</a:t>
            </a:r>
            <a:endParaRPr lang="zh-CN" altLang="en-US" sz="2800" dirty="0">
              <a:solidFill>
                <a:schemeClr val="tx1">
                  <a:lumMod val="65000"/>
                  <a:lumOff val="35000"/>
                </a:schemeClr>
              </a:solidFill>
              <a:cs typeface="Tahoma" panose="020B0604030504040204" pitchFamily="34" charset="0"/>
            </a:endParaRPr>
          </a:p>
        </p:txBody>
      </p:sp>
      <p:sp>
        <p:nvSpPr>
          <p:cNvPr id="26" name="文本框 25"/>
          <p:cNvSpPr txBox="1"/>
          <p:nvPr/>
        </p:nvSpPr>
        <p:spPr>
          <a:xfrm>
            <a:off x="7995807" y="4876229"/>
            <a:ext cx="3823854" cy="523220"/>
          </a:xfrm>
          <a:prstGeom prst="rect">
            <a:avLst/>
          </a:prstGeom>
          <a:noFill/>
        </p:spPr>
        <p:txBody>
          <a:bodyPr wrap="square" rtlCol="0">
            <a:spAutoFit/>
          </a:bodyPr>
          <a:lstStyle/>
          <a:p>
            <a:r>
              <a:rPr lang="en-US" altLang="zh-CN" sz="2800" dirty="0">
                <a:solidFill>
                  <a:schemeClr val="tx1">
                    <a:lumMod val="65000"/>
                    <a:lumOff val="35000"/>
                  </a:schemeClr>
                </a:solidFill>
                <a:ea typeface="Tahoma" panose="020B0604030504040204" pitchFamily="34" charset="0"/>
                <a:cs typeface="Tahoma" panose="020B0604030504040204" pitchFamily="34" charset="0"/>
              </a:rPr>
              <a:t>Result</a:t>
            </a:r>
            <a:endParaRPr lang="zh-CN" altLang="en-US" sz="2800" dirty="0">
              <a:solidFill>
                <a:schemeClr val="tx1">
                  <a:lumMod val="65000"/>
                  <a:lumOff val="35000"/>
                </a:schemeClr>
              </a:solidFill>
              <a:cs typeface="Tahoma" panose="020B0604030504040204" pitchFamily="34" charset="0"/>
            </a:endParaRPr>
          </a:p>
        </p:txBody>
      </p:sp>
      <p:sp>
        <p:nvSpPr>
          <p:cNvPr id="27" name="直角三角形 26"/>
          <p:cNvSpPr/>
          <p:nvPr/>
        </p:nvSpPr>
        <p:spPr>
          <a:xfrm flipV="1">
            <a:off x="0" y="-43208"/>
            <a:ext cx="1302326" cy="3885427"/>
          </a:xfrm>
          <a:prstGeom prst="rtTriangle">
            <a:avLst/>
          </a:pr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BC226702-6401-D04E-815C-F68315CCA583}"/>
              </a:ext>
            </a:extLst>
          </p:cNvPr>
          <p:cNvSpPr/>
          <p:nvPr/>
        </p:nvSpPr>
        <p:spPr>
          <a:xfrm>
            <a:off x="6823079" y="5786101"/>
            <a:ext cx="817418" cy="817418"/>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0C2D37CD-22E4-6145-A224-92DCB171B89B}"/>
              </a:ext>
            </a:extLst>
          </p:cNvPr>
          <p:cNvSpPr txBox="1"/>
          <p:nvPr/>
        </p:nvSpPr>
        <p:spPr>
          <a:xfrm>
            <a:off x="7013478" y="5916061"/>
            <a:ext cx="384849" cy="646331"/>
          </a:xfrm>
          <a:prstGeom prst="rect">
            <a:avLst/>
          </a:prstGeom>
          <a:noFill/>
        </p:spPr>
        <p:txBody>
          <a:bodyPr wrap="square" rtlCol="0">
            <a:spAutoFit/>
          </a:bodyPr>
          <a:lstStyle/>
          <a:p>
            <a:r>
              <a:rPr lang="en-US" altLang="zh-CN" sz="36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5</a:t>
            </a:r>
            <a:endParaRPr lang="zh-CN" altLang="en-US" sz="3600" dirty="0">
              <a:solidFill>
                <a:schemeClr val="bg1"/>
              </a:solidFill>
              <a:latin typeface="Segoe UI Black" panose="020B0A02040204020203" pitchFamily="34" charset="0"/>
              <a:cs typeface="Segoe UI Black" panose="020B0A02040204020203" pitchFamily="34" charset="0"/>
            </a:endParaRPr>
          </a:p>
        </p:txBody>
      </p:sp>
      <p:sp>
        <p:nvSpPr>
          <p:cNvPr id="30" name="文本框 29">
            <a:extLst>
              <a:ext uri="{FF2B5EF4-FFF2-40B4-BE49-F238E27FC236}">
                <a16:creationId xmlns:a16="http://schemas.microsoft.com/office/drawing/2014/main" id="{FF48990E-417B-2A49-B625-5EF041C942B3}"/>
              </a:ext>
            </a:extLst>
          </p:cNvPr>
          <p:cNvSpPr txBox="1"/>
          <p:nvPr/>
        </p:nvSpPr>
        <p:spPr>
          <a:xfrm>
            <a:off x="7995807" y="5916061"/>
            <a:ext cx="3823854" cy="523220"/>
          </a:xfrm>
          <a:prstGeom prst="rect">
            <a:avLst/>
          </a:prstGeom>
          <a:noFill/>
        </p:spPr>
        <p:txBody>
          <a:bodyPr wrap="square" rtlCol="0">
            <a:spAutoFit/>
          </a:bodyPr>
          <a:lstStyle/>
          <a:p>
            <a:r>
              <a:rPr lang="en-US" altLang="zh-CN" sz="2800" dirty="0">
                <a:solidFill>
                  <a:schemeClr val="tx1">
                    <a:lumMod val="65000"/>
                    <a:lumOff val="35000"/>
                  </a:schemeClr>
                </a:solidFill>
                <a:ea typeface="Tahoma" panose="020B0604030504040204" pitchFamily="34" charset="0"/>
                <a:cs typeface="Tahoma" panose="020B0604030504040204" pitchFamily="34" charset="0"/>
              </a:rPr>
              <a:t>Conclusion</a:t>
            </a:r>
            <a:endParaRPr lang="zh-CN" altLang="en-US" sz="2800" dirty="0">
              <a:solidFill>
                <a:schemeClr val="tx1">
                  <a:lumMod val="65000"/>
                  <a:lumOff val="35000"/>
                </a:schemeClr>
              </a:solidFill>
              <a:cs typeface="Tahoma" panose="020B0604030504040204" pitchFamily="34" charset="0"/>
            </a:endParaRPr>
          </a:p>
        </p:txBody>
      </p:sp>
    </p:spTree>
    <p:extLst>
      <p:ext uri="{BB962C8B-B14F-4D97-AF65-F5344CB8AC3E}">
        <p14:creationId xmlns:p14="http://schemas.microsoft.com/office/powerpoint/2010/main" val="1149280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51"/>
          <p:cNvGrpSpPr/>
          <p:nvPr/>
        </p:nvGrpSpPr>
        <p:grpSpPr>
          <a:xfrm rot="18270815">
            <a:off x="10216663" y="3815817"/>
            <a:ext cx="1682091" cy="3788585"/>
            <a:chOff x="7800018" y="4114229"/>
            <a:chExt cx="1682091" cy="3788585"/>
          </a:xfrm>
        </p:grpSpPr>
        <p:sp>
          <p:nvSpPr>
            <p:cNvPr id="48" name="矩形 47"/>
            <p:cNvSpPr/>
            <p:nvPr/>
          </p:nvSpPr>
          <p:spPr>
            <a:xfrm rot="5400000">
              <a:off x="6891594" y="5579336"/>
              <a:ext cx="3492917" cy="562704"/>
            </a:xfrm>
            <a:prstGeom prst="rect">
              <a:avLst/>
            </a:prstGeom>
            <a:solidFill>
              <a:srgbClr val="0049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rot="5400000">
              <a:off x="7855718" y="6126763"/>
              <a:ext cx="2690077" cy="562704"/>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rot="5400000">
              <a:off x="7082253" y="6622345"/>
              <a:ext cx="1998234" cy="562704"/>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179986" y="228042"/>
            <a:ext cx="5898369" cy="914399"/>
            <a:chOff x="-4764" y="57152"/>
            <a:chExt cx="5898369" cy="914399"/>
          </a:xfrm>
        </p:grpSpPr>
        <p:sp>
          <p:nvSpPr>
            <p:cNvPr id="16" name="文本框 15"/>
            <p:cNvSpPr txBox="1"/>
            <p:nvPr/>
          </p:nvSpPr>
          <p:spPr>
            <a:xfrm>
              <a:off x="1050143" y="214477"/>
              <a:ext cx="4843462" cy="646331"/>
            </a:xfrm>
            <a:prstGeom prst="rect">
              <a:avLst/>
            </a:prstGeom>
            <a:noFill/>
          </p:spPr>
          <p:txBody>
            <a:bodyPr wrap="square" rtlCol="0">
              <a:spAutoFit/>
            </a:bodyPr>
            <a:lstStyle/>
            <a:p>
              <a:r>
                <a:rPr lang="en-US" altLang="zh-CN" sz="3600" b="1" dirty="0">
                  <a:solidFill>
                    <a:schemeClr val="accent3">
                      <a:lumMod val="50000"/>
                    </a:schemeClr>
                  </a:solidFill>
                  <a:latin typeface="Segoe UI Emoji" panose="020B0502040204020203" pitchFamily="34" charset="0"/>
                  <a:ea typeface="Segoe UI Emoji" panose="020B0502040204020203" pitchFamily="34" charset="0"/>
                  <a:cs typeface="Segoe UI Black" panose="020B0A02040204020203" pitchFamily="34" charset="0"/>
                </a:rPr>
                <a:t>Introduction</a:t>
              </a:r>
              <a:endParaRPr lang="zh-CN" altLang="en-US" sz="3600" b="1" dirty="0">
                <a:solidFill>
                  <a:schemeClr val="accent3">
                    <a:lumMod val="50000"/>
                  </a:schemeClr>
                </a:solidFill>
                <a:latin typeface="Segoe UI Emoji" panose="020B0502040204020203" pitchFamily="34" charset="0"/>
                <a:cs typeface="Segoe UI Black" panose="020B0A02040204020203" pitchFamily="34" charset="0"/>
              </a:endParaRPr>
            </a:p>
          </p:txBody>
        </p:sp>
        <p:grpSp>
          <p:nvGrpSpPr>
            <p:cNvPr id="17" name="组合 16"/>
            <p:cNvGrpSpPr/>
            <p:nvPr/>
          </p:nvGrpSpPr>
          <p:grpSpPr>
            <a:xfrm>
              <a:off x="-4764" y="57152"/>
              <a:ext cx="981293" cy="914399"/>
              <a:chOff x="-4764" y="57152"/>
              <a:chExt cx="981293" cy="914399"/>
            </a:xfrm>
          </p:grpSpPr>
          <p:sp>
            <p:nvSpPr>
              <p:cNvPr id="18" name="矩形 17"/>
              <p:cNvSpPr/>
              <p:nvPr/>
            </p:nvSpPr>
            <p:spPr>
              <a:xfrm>
                <a:off x="819154" y="142875"/>
                <a:ext cx="157375" cy="814388"/>
              </a:xfrm>
              <a:prstGeom prst="rect">
                <a:avLst/>
              </a:prstGeom>
              <a:solidFill>
                <a:srgbClr val="0049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764" y="57152"/>
                <a:ext cx="704852" cy="914399"/>
                <a:chOff x="-4764" y="57152"/>
                <a:chExt cx="704852" cy="914399"/>
              </a:xfrm>
            </p:grpSpPr>
            <p:sp>
              <p:nvSpPr>
                <p:cNvPr id="20" name="矩形 19"/>
                <p:cNvSpPr/>
                <p:nvPr/>
              </p:nvSpPr>
              <p:spPr>
                <a:xfrm>
                  <a:off x="-4764" y="142875"/>
                  <a:ext cx="704852" cy="814388"/>
                </a:xfrm>
                <a:prstGeom prst="rect">
                  <a:avLst/>
                </a:prstGeom>
                <a:solidFill>
                  <a:srgbClr val="0049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86372" y="57152"/>
                  <a:ext cx="575833" cy="914399"/>
                  <a:chOff x="86372" y="57152"/>
                  <a:chExt cx="575833" cy="914399"/>
                </a:xfrm>
              </p:grpSpPr>
              <p:sp>
                <p:nvSpPr>
                  <p:cNvPr id="22" name="文本框 21"/>
                  <p:cNvSpPr txBox="1"/>
                  <p:nvPr/>
                </p:nvSpPr>
                <p:spPr>
                  <a:xfrm>
                    <a:off x="124255" y="57152"/>
                    <a:ext cx="332509" cy="769441"/>
                  </a:xfrm>
                  <a:prstGeom prst="rect">
                    <a:avLst/>
                  </a:prstGeom>
                  <a:noFill/>
                </p:spPr>
                <p:txBody>
                  <a:bodyPr wrap="square" rtlCol="0">
                    <a:spAutoFit/>
                  </a:bodyPr>
                  <a:lstStyle/>
                  <a:p>
                    <a:r>
                      <a:rPr lang="en-US" altLang="zh-CN" sz="4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1</a:t>
                    </a:r>
                    <a:endParaRPr lang="zh-CN" altLang="en-US" sz="4400" dirty="0">
                      <a:solidFill>
                        <a:schemeClr val="bg1"/>
                      </a:solidFill>
                      <a:latin typeface="Segoe UI Black" panose="020B0A02040204020203" pitchFamily="34" charset="0"/>
                      <a:cs typeface="Segoe UI Black" panose="020B0A02040204020203" pitchFamily="34" charset="0"/>
                    </a:endParaRPr>
                  </a:p>
                </p:txBody>
              </p:sp>
              <p:sp>
                <p:nvSpPr>
                  <p:cNvPr id="23" name="文本框 22"/>
                  <p:cNvSpPr txBox="1"/>
                  <p:nvPr/>
                </p:nvSpPr>
                <p:spPr>
                  <a:xfrm>
                    <a:off x="86372" y="602219"/>
                    <a:ext cx="575833" cy="369332"/>
                  </a:xfrm>
                  <a:prstGeom prst="rect">
                    <a:avLst/>
                  </a:prstGeom>
                  <a:noFill/>
                </p:spPr>
                <p:txBody>
                  <a:bodyPr wrap="square" rtlCol="0">
                    <a:spAutoFit/>
                  </a:bodyPr>
                  <a:lstStyle/>
                  <a:p>
                    <a:r>
                      <a:rPr lang="en-US" altLang="zh-CN" dirty="0">
                        <a:solidFill>
                          <a:schemeClr val="bg1"/>
                        </a:solidFill>
                      </a:rPr>
                      <a:t>Part</a:t>
                    </a:r>
                    <a:endParaRPr lang="zh-CN" altLang="en-US" dirty="0">
                      <a:solidFill>
                        <a:schemeClr val="bg1"/>
                      </a:solidFill>
                    </a:endParaRPr>
                  </a:p>
                </p:txBody>
              </p:sp>
            </p:grpSp>
          </p:grpSp>
        </p:grpSp>
      </p:grpSp>
      <p:pic>
        <p:nvPicPr>
          <p:cNvPr id="24" name="图片 23"/>
          <p:cNvPicPr>
            <a:picLocks noChangeAspect="1"/>
          </p:cNvPicPr>
          <p:nvPr/>
        </p:nvPicPr>
        <p:blipFill>
          <a:blip r:embed="rId2" cstate="print">
            <a:extLst>
              <a:ext uri="{28A0092B-C50C-407E-A947-70E740481C1C}">
                <a14:useLocalDpi xmlns:a14="http://schemas.microsoft.com/office/drawing/2010/main" val="0"/>
              </a:ext>
            </a:extLst>
          </a:blip>
          <a:srcRect l="43" t="74792" r="60503"/>
          <a:stretch>
            <a:fillRect/>
          </a:stretch>
        </p:blipFill>
        <p:spPr>
          <a:xfrm>
            <a:off x="0" y="5589563"/>
            <a:ext cx="3176337" cy="1268438"/>
          </a:xfrm>
          <a:custGeom>
            <a:avLst/>
            <a:gdLst>
              <a:gd name="connsiteX0" fmla="*/ 0 w 4329113"/>
              <a:gd name="connsiteY0" fmla="*/ 0 h 1728787"/>
              <a:gd name="connsiteX1" fmla="*/ 4329113 w 4329113"/>
              <a:gd name="connsiteY1" fmla="*/ 1728787 h 1728787"/>
              <a:gd name="connsiteX2" fmla="*/ 0 w 4329113"/>
              <a:gd name="connsiteY2" fmla="*/ 1728787 h 1728787"/>
            </a:gdLst>
            <a:ahLst/>
            <a:cxnLst>
              <a:cxn ang="0">
                <a:pos x="connsiteX0" y="connsiteY0"/>
              </a:cxn>
              <a:cxn ang="0">
                <a:pos x="connsiteX1" y="connsiteY1"/>
              </a:cxn>
              <a:cxn ang="0">
                <a:pos x="connsiteX2" y="connsiteY2"/>
              </a:cxn>
            </a:cxnLst>
            <a:rect l="l" t="t" r="r" b="b"/>
            <a:pathLst>
              <a:path w="4329113" h="1728787">
                <a:moveTo>
                  <a:pt x="0" y="0"/>
                </a:moveTo>
                <a:lnTo>
                  <a:pt x="4329113" y="1728787"/>
                </a:lnTo>
                <a:lnTo>
                  <a:pt x="0" y="1728787"/>
                </a:lnTo>
                <a:close/>
              </a:path>
            </a:pathLst>
          </a:custGeom>
        </p:spPr>
      </p:pic>
      <p:sp>
        <p:nvSpPr>
          <p:cNvPr id="33" name="空心弧 32"/>
          <p:cNvSpPr/>
          <p:nvPr/>
        </p:nvSpPr>
        <p:spPr>
          <a:xfrm rot="8876072">
            <a:off x="1328645" y="1637744"/>
            <a:ext cx="884762" cy="884762"/>
          </a:xfrm>
          <a:prstGeom prst="blockArc">
            <a:avLst>
              <a:gd name="adj1" fmla="val 12720935"/>
              <a:gd name="adj2" fmla="val 7419524"/>
              <a:gd name="adj3" fmla="val 2563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空心弧 33"/>
          <p:cNvSpPr/>
          <p:nvPr/>
        </p:nvSpPr>
        <p:spPr>
          <a:xfrm rot="8876072">
            <a:off x="1417953" y="2848744"/>
            <a:ext cx="854976" cy="854976"/>
          </a:xfrm>
          <a:prstGeom prst="blockArc">
            <a:avLst>
              <a:gd name="adj1" fmla="val 14943098"/>
              <a:gd name="adj2" fmla="val 7374589"/>
              <a:gd name="adj3" fmla="val 26707"/>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空心弧 34"/>
          <p:cNvSpPr/>
          <p:nvPr/>
        </p:nvSpPr>
        <p:spPr>
          <a:xfrm rot="7274474">
            <a:off x="1452414" y="4103450"/>
            <a:ext cx="874046" cy="901868"/>
          </a:xfrm>
          <a:prstGeom prst="blockArc">
            <a:avLst>
              <a:gd name="adj1" fmla="val 18121385"/>
              <a:gd name="adj2" fmla="val 7449011"/>
              <a:gd name="adj3" fmla="val 29137"/>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矩形 11"/>
          <p:cNvSpPr/>
          <p:nvPr/>
        </p:nvSpPr>
        <p:spPr>
          <a:xfrm>
            <a:off x="2626490" y="1602677"/>
            <a:ext cx="6903729" cy="871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2626490" y="2850970"/>
            <a:ext cx="9121170" cy="871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2656770" y="4132645"/>
            <a:ext cx="6523806" cy="112267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2709670" y="1675876"/>
            <a:ext cx="6772660" cy="707886"/>
          </a:xfrm>
          <a:prstGeom prst="rect">
            <a:avLst/>
          </a:prstGeom>
          <a:noFill/>
        </p:spPr>
        <p:txBody>
          <a:bodyPr wrap="square" rtlCol="0">
            <a:spAutoFit/>
          </a:bodyPr>
          <a:lstStyle/>
          <a:p>
            <a:r>
              <a:rPr lang="en-US" altLang="zh-CN" sz="2000" dirty="0"/>
              <a:t>World Value Survey is a common questionnaire survey which aims to study the political attitudes and values of individuals </a:t>
            </a:r>
            <a:endParaRPr lang="zh-CN" altLang="zh-CN" sz="2000" dirty="0"/>
          </a:p>
        </p:txBody>
      </p:sp>
      <p:sp>
        <p:nvSpPr>
          <p:cNvPr id="39" name="文本框 38"/>
          <p:cNvSpPr txBox="1"/>
          <p:nvPr/>
        </p:nvSpPr>
        <p:spPr>
          <a:xfrm>
            <a:off x="2680378" y="2829957"/>
            <a:ext cx="9121170" cy="892552"/>
          </a:xfrm>
          <a:prstGeom prst="rect">
            <a:avLst/>
          </a:prstGeom>
          <a:noFill/>
        </p:spPr>
        <p:txBody>
          <a:bodyPr wrap="square" rtlCol="0">
            <a:spAutoFit/>
          </a:bodyPr>
          <a:lstStyle/>
          <a:p>
            <a:r>
              <a:rPr lang="en-US" altLang="zh-CN" sz="2000" dirty="0"/>
              <a:t>This report gives an overview of the quantitative data analysis of 244 survey questions that were conducted by a network of social scientists at Michigan University in 2011.</a:t>
            </a:r>
            <a:r>
              <a:rPr lang="zh-CN" altLang="zh-CN" sz="3200" dirty="0"/>
              <a:t> </a:t>
            </a:r>
            <a:endParaRPr lang="zh-CN" altLang="en-US" sz="3200" dirty="0"/>
          </a:p>
        </p:txBody>
      </p:sp>
      <p:sp>
        <p:nvSpPr>
          <p:cNvPr id="40" name="文本框 39"/>
          <p:cNvSpPr txBox="1"/>
          <p:nvPr/>
        </p:nvSpPr>
        <p:spPr>
          <a:xfrm>
            <a:off x="2709670" y="4194188"/>
            <a:ext cx="6470906" cy="1015663"/>
          </a:xfrm>
          <a:prstGeom prst="rect">
            <a:avLst/>
          </a:prstGeom>
          <a:noFill/>
        </p:spPr>
        <p:txBody>
          <a:bodyPr wrap="square" rtlCol="0">
            <a:spAutoFit/>
          </a:bodyPr>
          <a:lstStyle/>
          <a:p>
            <a:r>
              <a:rPr lang="en-US" altLang="zh-CN" sz="2000" dirty="0"/>
              <a:t>The survey was conducted from 06.09.2011-07.05.2011. There are in total 70.86% cooperation rate with 2232 cases completed out of 3150 cases.</a:t>
            </a:r>
            <a:endParaRPr lang="zh-CN" altLang="zh-CN" sz="2000" dirty="0"/>
          </a:p>
        </p:txBody>
      </p:sp>
      <p:pic>
        <p:nvPicPr>
          <p:cNvPr id="44" name="图片 43"/>
          <p:cNvPicPr>
            <a:picLocks noChangeAspect="1"/>
          </p:cNvPicPr>
          <p:nvPr/>
        </p:nvPicPr>
        <p:blipFill>
          <a:blip r:embed="rId2" cstate="print">
            <a:extLst>
              <a:ext uri="{28A0092B-C50C-407E-A947-70E740481C1C}">
                <a14:useLocalDpi xmlns:a14="http://schemas.microsoft.com/office/drawing/2010/main" val="0"/>
              </a:ext>
            </a:extLst>
          </a:blip>
          <a:srcRect l="60439" r="64" b="74792"/>
          <a:stretch>
            <a:fillRect/>
          </a:stretch>
        </p:blipFill>
        <p:spPr>
          <a:xfrm>
            <a:off x="8995036" y="-21310"/>
            <a:ext cx="3196965" cy="1275272"/>
          </a:xfrm>
          <a:custGeom>
            <a:avLst/>
            <a:gdLst>
              <a:gd name="connsiteX0" fmla="*/ 0 w 4333877"/>
              <a:gd name="connsiteY0" fmla="*/ 0 h 1728787"/>
              <a:gd name="connsiteX1" fmla="*/ 4333877 w 4333877"/>
              <a:gd name="connsiteY1" fmla="*/ 0 h 1728787"/>
              <a:gd name="connsiteX2" fmla="*/ 4333877 w 4333877"/>
              <a:gd name="connsiteY2" fmla="*/ 1728787 h 1728787"/>
            </a:gdLst>
            <a:ahLst/>
            <a:cxnLst>
              <a:cxn ang="0">
                <a:pos x="connsiteX0" y="connsiteY0"/>
              </a:cxn>
              <a:cxn ang="0">
                <a:pos x="connsiteX1" y="connsiteY1"/>
              </a:cxn>
              <a:cxn ang="0">
                <a:pos x="connsiteX2" y="connsiteY2"/>
              </a:cxn>
            </a:cxnLst>
            <a:rect l="l" t="t" r="r" b="b"/>
            <a:pathLst>
              <a:path w="4333877" h="1728787">
                <a:moveTo>
                  <a:pt x="0" y="0"/>
                </a:moveTo>
                <a:lnTo>
                  <a:pt x="4333877" y="0"/>
                </a:lnTo>
                <a:lnTo>
                  <a:pt x="4333877" y="1728787"/>
                </a:lnTo>
                <a:close/>
              </a:path>
            </a:pathLst>
          </a:custGeom>
        </p:spPr>
      </p:pic>
      <p:sp>
        <p:nvSpPr>
          <p:cNvPr id="46" name="直角三角形 45"/>
          <p:cNvSpPr/>
          <p:nvPr/>
        </p:nvSpPr>
        <p:spPr>
          <a:xfrm>
            <a:off x="-393531" y="5387622"/>
            <a:ext cx="4329113" cy="1743074"/>
          </a:xfrm>
          <a:custGeom>
            <a:avLst/>
            <a:gdLst>
              <a:gd name="connsiteX0" fmla="*/ 0 w 4329113"/>
              <a:gd name="connsiteY0" fmla="*/ 1743074 h 1743074"/>
              <a:gd name="connsiteX1" fmla="*/ 0 w 4329113"/>
              <a:gd name="connsiteY1" fmla="*/ 0 h 1743074"/>
              <a:gd name="connsiteX2" fmla="*/ 4329113 w 4329113"/>
              <a:gd name="connsiteY2" fmla="*/ 1743074 h 1743074"/>
              <a:gd name="connsiteX3" fmla="*/ 0 w 4329113"/>
              <a:gd name="connsiteY3" fmla="*/ 1743074 h 1743074"/>
              <a:gd name="connsiteX0" fmla="*/ 2700338 w 4329113"/>
              <a:gd name="connsiteY0" fmla="*/ 1743074 h 1743074"/>
              <a:gd name="connsiteX1" fmla="*/ 0 w 4329113"/>
              <a:gd name="connsiteY1" fmla="*/ 0 h 1743074"/>
              <a:gd name="connsiteX2" fmla="*/ 4329113 w 4329113"/>
              <a:gd name="connsiteY2" fmla="*/ 1743074 h 1743074"/>
              <a:gd name="connsiteX3" fmla="*/ 2700338 w 4329113"/>
              <a:gd name="connsiteY3" fmla="*/ 1743074 h 1743074"/>
            </a:gdLst>
            <a:ahLst/>
            <a:cxnLst>
              <a:cxn ang="0">
                <a:pos x="connsiteX0" y="connsiteY0"/>
              </a:cxn>
              <a:cxn ang="0">
                <a:pos x="connsiteX1" y="connsiteY1"/>
              </a:cxn>
              <a:cxn ang="0">
                <a:pos x="connsiteX2" y="connsiteY2"/>
              </a:cxn>
              <a:cxn ang="0">
                <a:pos x="connsiteX3" y="connsiteY3"/>
              </a:cxn>
            </a:cxnLst>
            <a:rect l="l" t="t" r="r" b="b"/>
            <a:pathLst>
              <a:path w="4329113" h="1743074">
                <a:moveTo>
                  <a:pt x="2700338" y="1743074"/>
                </a:moveTo>
                <a:lnTo>
                  <a:pt x="0" y="0"/>
                </a:lnTo>
                <a:lnTo>
                  <a:pt x="4329113" y="1743074"/>
                </a:lnTo>
                <a:lnTo>
                  <a:pt x="2700338" y="1743074"/>
                </a:lnTo>
                <a:close/>
              </a:path>
            </a:pathLst>
          </a:cu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直角三角形 45"/>
          <p:cNvSpPr/>
          <p:nvPr/>
        </p:nvSpPr>
        <p:spPr>
          <a:xfrm>
            <a:off x="8271821" y="-345465"/>
            <a:ext cx="4329113" cy="1743074"/>
          </a:xfrm>
          <a:custGeom>
            <a:avLst/>
            <a:gdLst>
              <a:gd name="connsiteX0" fmla="*/ 0 w 4329113"/>
              <a:gd name="connsiteY0" fmla="*/ 1743074 h 1743074"/>
              <a:gd name="connsiteX1" fmla="*/ 0 w 4329113"/>
              <a:gd name="connsiteY1" fmla="*/ 0 h 1743074"/>
              <a:gd name="connsiteX2" fmla="*/ 4329113 w 4329113"/>
              <a:gd name="connsiteY2" fmla="*/ 1743074 h 1743074"/>
              <a:gd name="connsiteX3" fmla="*/ 0 w 4329113"/>
              <a:gd name="connsiteY3" fmla="*/ 1743074 h 1743074"/>
              <a:gd name="connsiteX0" fmla="*/ 2700338 w 4329113"/>
              <a:gd name="connsiteY0" fmla="*/ 1743074 h 1743074"/>
              <a:gd name="connsiteX1" fmla="*/ 0 w 4329113"/>
              <a:gd name="connsiteY1" fmla="*/ 0 h 1743074"/>
              <a:gd name="connsiteX2" fmla="*/ 4329113 w 4329113"/>
              <a:gd name="connsiteY2" fmla="*/ 1743074 h 1743074"/>
              <a:gd name="connsiteX3" fmla="*/ 2700338 w 4329113"/>
              <a:gd name="connsiteY3" fmla="*/ 1743074 h 1743074"/>
              <a:gd name="connsiteX0" fmla="*/ 4329113 w 4329113"/>
              <a:gd name="connsiteY0" fmla="*/ 1257299 h 1743074"/>
              <a:gd name="connsiteX1" fmla="*/ 0 w 4329113"/>
              <a:gd name="connsiteY1" fmla="*/ 0 h 1743074"/>
              <a:gd name="connsiteX2" fmla="*/ 4329113 w 4329113"/>
              <a:gd name="connsiteY2" fmla="*/ 1743074 h 1743074"/>
              <a:gd name="connsiteX3" fmla="*/ 4329113 w 4329113"/>
              <a:gd name="connsiteY3" fmla="*/ 1257299 h 1743074"/>
              <a:gd name="connsiteX0" fmla="*/ 4329113 w 4329113"/>
              <a:gd name="connsiteY0" fmla="*/ 1243011 h 1743074"/>
              <a:gd name="connsiteX1" fmla="*/ 0 w 4329113"/>
              <a:gd name="connsiteY1" fmla="*/ 0 h 1743074"/>
              <a:gd name="connsiteX2" fmla="*/ 4329113 w 4329113"/>
              <a:gd name="connsiteY2" fmla="*/ 1743074 h 1743074"/>
              <a:gd name="connsiteX3" fmla="*/ 4329113 w 4329113"/>
              <a:gd name="connsiteY3" fmla="*/ 1243011 h 1743074"/>
            </a:gdLst>
            <a:ahLst/>
            <a:cxnLst>
              <a:cxn ang="0">
                <a:pos x="connsiteX0" y="connsiteY0"/>
              </a:cxn>
              <a:cxn ang="0">
                <a:pos x="connsiteX1" y="connsiteY1"/>
              </a:cxn>
              <a:cxn ang="0">
                <a:pos x="connsiteX2" y="connsiteY2"/>
              </a:cxn>
              <a:cxn ang="0">
                <a:pos x="connsiteX3" y="connsiteY3"/>
              </a:cxn>
            </a:cxnLst>
            <a:rect l="l" t="t" r="r" b="b"/>
            <a:pathLst>
              <a:path w="4329113" h="1743074">
                <a:moveTo>
                  <a:pt x="4329113" y="1243011"/>
                </a:moveTo>
                <a:lnTo>
                  <a:pt x="0" y="0"/>
                </a:lnTo>
                <a:lnTo>
                  <a:pt x="4329113" y="1743074"/>
                </a:lnTo>
                <a:lnTo>
                  <a:pt x="4329113" y="1243011"/>
                </a:lnTo>
                <a:close/>
              </a:path>
            </a:pathLst>
          </a:cu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49008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 name="图片 79"/>
          <p:cNvPicPr>
            <a:picLocks noChangeAspect="1"/>
          </p:cNvPicPr>
          <p:nvPr/>
        </p:nvPicPr>
        <p:blipFill>
          <a:blip r:embed="rId2">
            <a:extLst>
              <a:ext uri="{28A0092B-C50C-407E-A947-70E740481C1C}">
                <a14:useLocalDpi xmlns:a14="http://schemas.microsoft.com/office/drawing/2010/main" val="0"/>
              </a:ext>
            </a:extLst>
          </a:blip>
          <a:srcRect l="90279" t="71322" r="-8357" b="-407"/>
          <a:stretch>
            <a:fillRect/>
          </a:stretch>
        </p:blipFill>
        <p:spPr>
          <a:xfrm>
            <a:off x="11006845" y="4906366"/>
            <a:ext cx="2205013" cy="1994634"/>
          </a:xfrm>
          <a:custGeom>
            <a:avLst/>
            <a:gdLst>
              <a:gd name="connsiteX0" fmla="*/ 1674642 w 2205013"/>
              <a:gd name="connsiteY0" fmla="*/ 0 h 1994634"/>
              <a:gd name="connsiteX1" fmla="*/ 2205013 w 2205013"/>
              <a:gd name="connsiteY1" fmla="*/ 1994634 h 1994634"/>
              <a:gd name="connsiteX2" fmla="*/ 1089 w 2205013"/>
              <a:gd name="connsiteY2" fmla="*/ 1994634 h 1994634"/>
              <a:gd name="connsiteX3" fmla="*/ 0 w 2205013"/>
              <a:gd name="connsiteY3" fmla="*/ 1966756 h 1994634"/>
              <a:gd name="connsiteX4" fmla="*/ 1185654 w 2205013"/>
              <a:gd name="connsiteY4" fmla="*/ 1966756 h 1994634"/>
              <a:gd name="connsiteX5" fmla="*/ 1185654 w 2205013"/>
              <a:gd name="connsiteY5" fmla="*/ 223226 h 1994634"/>
              <a:gd name="connsiteX6" fmla="*/ 1674642 w 2205013"/>
              <a:gd name="connsiteY6" fmla="*/ 0 h 199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5013" h="1994634">
                <a:moveTo>
                  <a:pt x="1674642" y="0"/>
                </a:moveTo>
                <a:cubicBezTo>
                  <a:pt x="2023305" y="618115"/>
                  <a:pt x="2205013" y="1301490"/>
                  <a:pt x="2205013" y="1994634"/>
                </a:cubicBezTo>
                <a:lnTo>
                  <a:pt x="1089" y="1994634"/>
                </a:lnTo>
                <a:lnTo>
                  <a:pt x="0" y="1966756"/>
                </a:lnTo>
                <a:lnTo>
                  <a:pt x="1185654" y="1966756"/>
                </a:lnTo>
                <a:lnTo>
                  <a:pt x="1185654" y="223226"/>
                </a:lnTo>
                <a:lnTo>
                  <a:pt x="1674642" y="0"/>
                </a:lnTo>
                <a:close/>
              </a:path>
            </a:pathLst>
          </a:custGeom>
        </p:spPr>
      </p:pic>
      <p:pic>
        <p:nvPicPr>
          <p:cNvPr id="79" name="图片 78"/>
          <p:cNvPicPr>
            <a:picLocks noChangeAspect="1"/>
          </p:cNvPicPr>
          <p:nvPr/>
        </p:nvPicPr>
        <p:blipFill>
          <a:blip r:embed="rId2">
            <a:extLst>
              <a:ext uri="{28A0092B-C50C-407E-A947-70E740481C1C}">
                <a14:useLocalDpi xmlns:a14="http://schemas.microsoft.com/office/drawing/2010/main" val="0"/>
              </a:ext>
            </a:extLst>
          </a:blip>
          <a:srcRect l="-6288" t="71939" r="89004" b="-87"/>
          <a:stretch>
            <a:fillRect/>
          </a:stretch>
        </p:blipFill>
        <p:spPr>
          <a:xfrm>
            <a:off x="-771718" y="4948711"/>
            <a:ext cx="2108170" cy="1930367"/>
          </a:xfrm>
          <a:custGeom>
            <a:avLst/>
            <a:gdLst>
              <a:gd name="connsiteX0" fmla="*/ 290393 w 2108170"/>
              <a:gd name="connsiteY0" fmla="*/ 0 h 1930367"/>
              <a:gd name="connsiteX1" fmla="*/ 766954 w 2108170"/>
              <a:gd name="connsiteY1" fmla="*/ 205808 h 1930367"/>
              <a:gd name="connsiteX2" fmla="*/ 766954 w 2108170"/>
              <a:gd name="connsiteY2" fmla="*/ 1924412 h 1930367"/>
              <a:gd name="connsiteX3" fmla="*/ 2107306 w 2108170"/>
              <a:gd name="connsiteY3" fmla="*/ 1924412 h 1930367"/>
              <a:gd name="connsiteX4" fmla="*/ 2108170 w 2108170"/>
              <a:gd name="connsiteY4" fmla="*/ 1930367 h 1930367"/>
              <a:gd name="connsiteX5" fmla="*/ 18474 w 2108170"/>
              <a:gd name="connsiteY5" fmla="*/ 1923204 h 1930367"/>
              <a:gd name="connsiteX6" fmla="*/ 290393 w 2108170"/>
              <a:gd name="connsiteY6" fmla="*/ 0 h 1930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8170" h="1930367">
                <a:moveTo>
                  <a:pt x="290393" y="0"/>
                </a:moveTo>
                <a:lnTo>
                  <a:pt x="766954" y="205808"/>
                </a:lnTo>
                <a:lnTo>
                  <a:pt x="766954" y="1924412"/>
                </a:lnTo>
                <a:lnTo>
                  <a:pt x="2107306" y="1924412"/>
                </a:lnTo>
                <a:lnTo>
                  <a:pt x="2108170" y="1930367"/>
                </a:lnTo>
                <a:lnTo>
                  <a:pt x="18474" y="1923204"/>
                </a:lnTo>
                <a:cubicBezTo>
                  <a:pt x="-43113" y="1257951"/>
                  <a:pt x="49720" y="601369"/>
                  <a:pt x="290393" y="0"/>
                </a:cubicBezTo>
                <a:close/>
              </a:path>
            </a:pathLst>
          </a:custGeom>
        </p:spPr>
      </p:pic>
      <p:sp>
        <p:nvSpPr>
          <p:cNvPr id="9" name="空心弧 8"/>
          <p:cNvSpPr/>
          <p:nvPr/>
        </p:nvSpPr>
        <p:spPr>
          <a:xfrm>
            <a:off x="3233582" y="3983875"/>
            <a:ext cx="5748250" cy="5748250"/>
          </a:xfrm>
          <a:prstGeom prst="blockArc">
            <a:avLst>
              <a:gd name="adj1" fmla="val 10800000"/>
              <a:gd name="adj2" fmla="val 0"/>
              <a:gd name="adj3" fmla="val 2518"/>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14" name="组合 13"/>
          <p:cNvGrpSpPr/>
          <p:nvPr/>
        </p:nvGrpSpPr>
        <p:grpSpPr>
          <a:xfrm>
            <a:off x="-4764" y="57152"/>
            <a:ext cx="5909844" cy="914399"/>
            <a:chOff x="-4764" y="57152"/>
            <a:chExt cx="5909844" cy="914399"/>
          </a:xfrm>
        </p:grpSpPr>
        <p:sp>
          <p:nvSpPr>
            <p:cNvPr id="16" name="文本框 15"/>
            <p:cNvSpPr txBox="1"/>
            <p:nvPr/>
          </p:nvSpPr>
          <p:spPr>
            <a:xfrm>
              <a:off x="1061618" y="257300"/>
              <a:ext cx="4843462" cy="646331"/>
            </a:xfrm>
            <a:prstGeom prst="rect">
              <a:avLst/>
            </a:prstGeom>
            <a:noFill/>
          </p:spPr>
          <p:txBody>
            <a:bodyPr wrap="square" rtlCol="0">
              <a:spAutoFit/>
            </a:bodyPr>
            <a:lstStyle/>
            <a:p>
              <a:r>
                <a:rPr lang="en-US" altLang="zh-CN" sz="3600" b="1" dirty="0">
                  <a:solidFill>
                    <a:schemeClr val="accent3">
                      <a:lumMod val="50000"/>
                    </a:schemeClr>
                  </a:solidFill>
                  <a:latin typeface="Segoe UI Emoji" panose="020B0502040204020203" pitchFamily="34" charset="0"/>
                  <a:ea typeface="Segoe UI Emoji" panose="020B0502040204020203" pitchFamily="34" charset="0"/>
                  <a:cs typeface="Segoe UI Black" panose="020B0A02040204020203" pitchFamily="34" charset="0"/>
                </a:rPr>
                <a:t>Methodology</a:t>
              </a:r>
              <a:endParaRPr lang="zh-CN" altLang="en-US" sz="3600" b="1" dirty="0">
                <a:solidFill>
                  <a:schemeClr val="accent3">
                    <a:lumMod val="50000"/>
                  </a:schemeClr>
                </a:solidFill>
                <a:latin typeface="Segoe UI Emoji" panose="020B0502040204020203" pitchFamily="34" charset="0"/>
                <a:cs typeface="Segoe UI Black" panose="020B0A02040204020203" pitchFamily="34" charset="0"/>
              </a:endParaRPr>
            </a:p>
          </p:txBody>
        </p:sp>
        <p:grpSp>
          <p:nvGrpSpPr>
            <p:cNvPr id="17" name="组合 16"/>
            <p:cNvGrpSpPr/>
            <p:nvPr/>
          </p:nvGrpSpPr>
          <p:grpSpPr>
            <a:xfrm>
              <a:off x="-4764" y="57152"/>
              <a:ext cx="981293" cy="914399"/>
              <a:chOff x="-4764" y="57152"/>
              <a:chExt cx="981293" cy="914399"/>
            </a:xfrm>
          </p:grpSpPr>
          <p:sp>
            <p:nvSpPr>
              <p:cNvPr id="18" name="矩形 17"/>
              <p:cNvSpPr/>
              <p:nvPr/>
            </p:nvSpPr>
            <p:spPr>
              <a:xfrm>
                <a:off x="819154" y="142875"/>
                <a:ext cx="157375"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764" y="57152"/>
                <a:ext cx="704852" cy="914399"/>
                <a:chOff x="-4764" y="57152"/>
                <a:chExt cx="704852" cy="914399"/>
              </a:xfrm>
            </p:grpSpPr>
            <p:sp>
              <p:nvSpPr>
                <p:cNvPr id="20" name="矩形 19"/>
                <p:cNvSpPr/>
                <p:nvPr/>
              </p:nvSpPr>
              <p:spPr>
                <a:xfrm>
                  <a:off x="-4764" y="142875"/>
                  <a:ext cx="704852"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86372" y="57152"/>
                  <a:ext cx="575833" cy="914399"/>
                  <a:chOff x="86372" y="57152"/>
                  <a:chExt cx="575833" cy="914399"/>
                </a:xfrm>
              </p:grpSpPr>
              <p:sp>
                <p:nvSpPr>
                  <p:cNvPr id="22" name="文本框 21"/>
                  <p:cNvSpPr txBox="1"/>
                  <p:nvPr/>
                </p:nvSpPr>
                <p:spPr>
                  <a:xfrm>
                    <a:off x="124255" y="57152"/>
                    <a:ext cx="332509" cy="769441"/>
                  </a:xfrm>
                  <a:prstGeom prst="rect">
                    <a:avLst/>
                  </a:prstGeom>
                  <a:noFill/>
                </p:spPr>
                <p:txBody>
                  <a:bodyPr wrap="square" rtlCol="0">
                    <a:spAutoFit/>
                  </a:bodyPr>
                  <a:lstStyle/>
                  <a:p>
                    <a:r>
                      <a:rPr lang="en-US" altLang="zh-CN" sz="4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2</a:t>
                    </a:r>
                    <a:endParaRPr lang="zh-CN" altLang="en-US" sz="4400" dirty="0">
                      <a:solidFill>
                        <a:schemeClr val="bg1"/>
                      </a:solidFill>
                      <a:latin typeface="Segoe UI Black" panose="020B0A02040204020203" pitchFamily="34" charset="0"/>
                      <a:cs typeface="Segoe UI Black" panose="020B0A02040204020203" pitchFamily="34" charset="0"/>
                    </a:endParaRPr>
                  </a:p>
                </p:txBody>
              </p:sp>
              <p:sp>
                <p:nvSpPr>
                  <p:cNvPr id="23" name="文本框 22"/>
                  <p:cNvSpPr txBox="1"/>
                  <p:nvPr/>
                </p:nvSpPr>
                <p:spPr>
                  <a:xfrm>
                    <a:off x="86372" y="602219"/>
                    <a:ext cx="575833" cy="369332"/>
                  </a:xfrm>
                  <a:prstGeom prst="rect">
                    <a:avLst/>
                  </a:prstGeom>
                  <a:noFill/>
                </p:spPr>
                <p:txBody>
                  <a:bodyPr wrap="square" rtlCol="0">
                    <a:spAutoFit/>
                  </a:bodyPr>
                  <a:lstStyle/>
                  <a:p>
                    <a:r>
                      <a:rPr lang="en-US" altLang="zh-CN" dirty="0">
                        <a:solidFill>
                          <a:schemeClr val="bg1"/>
                        </a:solidFill>
                      </a:rPr>
                      <a:t>Part</a:t>
                    </a:r>
                    <a:endParaRPr lang="zh-CN" altLang="en-US" dirty="0">
                      <a:solidFill>
                        <a:schemeClr val="bg1"/>
                      </a:solidFill>
                    </a:endParaRPr>
                  </a:p>
                </p:txBody>
              </p:sp>
            </p:grpSp>
          </p:grpSp>
        </p:grpSp>
      </p:grpSp>
      <p:grpSp>
        <p:nvGrpSpPr>
          <p:cNvPr id="7" name="组合 6"/>
          <p:cNvGrpSpPr/>
          <p:nvPr/>
        </p:nvGrpSpPr>
        <p:grpSpPr>
          <a:xfrm>
            <a:off x="5473744" y="2674563"/>
            <a:ext cx="1244511" cy="1244511"/>
            <a:chOff x="5341143" y="1480823"/>
            <a:chExt cx="1509711" cy="1509711"/>
          </a:xfrm>
        </p:grpSpPr>
        <p:sp>
          <p:nvSpPr>
            <p:cNvPr id="5" name="泪滴形 4"/>
            <p:cNvSpPr/>
            <p:nvPr/>
          </p:nvSpPr>
          <p:spPr>
            <a:xfrm rot="8067191">
              <a:off x="5341143" y="1480823"/>
              <a:ext cx="1509711" cy="1509711"/>
            </a:xfrm>
            <a:prstGeom prst="teardrop">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5417463" y="1557578"/>
              <a:ext cx="1357073" cy="1357073"/>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rot="17700000">
            <a:off x="2174526" y="4951499"/>
            <a:ext cx="1244511" cy="1244511"/>
            <a:chOff x="5341143" y="1480823"/>
            <a:chExt cx="1509711" cy="1509711"/>
          </a:xfrm>
        </p:grpSpPr>
        <p:sp>
          <p:nvSpPr>
            <p:cNvPr id="44" name="泪滴形 43"/>
            <p:cNvSpPr/>
            <p:nvPr/>
          </p:nvSpPr>
          <p:spPr>
            <a:xfrm rot="8067191">
              <a:off x="5341143" y="1480823"/>
              <a:ext cx="1509711" cy="1509711"/>
            </a:xfrm>
            <a:prstGeom prst="teardrop">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5417463" y="1557578"/>
              <a:ext cx="1357073" cy="1357073"/>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45"/>
          <p:cNvGrpSpPr/>
          <p:nvPr/>
        </p:nvGrpSpPr>
        <p:grpSpPr>
          <a:xfrm rot="3900000">
            <a:off x="8805174" y="4980500"/>
            <a:ext cx="1244511" cy="1244511"/>
            <a:chOff x="5341143" y="1480823"/>
            <a:chExt cx="1509711" cy="1509711"/>
          </a:xfrm>
        </p:grpSpPr>
        <p:sp>
          <p:nvSpPr>
            <p:cNvPr id="47" name="泪滴形 46"/>
            <p:cNvSpPr/>
            <p:nvPr/>
          </p:nvSpPr>
          <p:spPr>
            <a:xfrm rot="8067191">
              <a:off x="5341143" y="1480823"/>
              <a:ext cx="1509711" cy="1509711"/>
            </a:xfrm>
            <a:prstGeom prst="teardrop">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417463" y="1557578"/>
              <a:ext cx="1357073" cy="1357073"/>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4" name="图片 53"/>
          <p:cNvPicPr>
            <a:picLocks noChangeAspect="1"/>
          </p:cNvPicPr>
          <p:nvPr/>
        </p:nvPicPr>
        <p:blipFill>
          <a:blip r:embed="rId2">
            <a:extLst>
              <a:ext uri="{28A0092B-C50C-407E-A947-70E740481C1C}">
                <a14:useLocalDpi xmlns:a14="http://schemas.microsoft.com/office/drawing/2010/main" val="0"/>
              </a:ext>
            </a:extLst>
          </a:blip>
          <a:srcRect l="63431" b="71921"/>
          <a:stretch>
            <a:fillRect/>
          </a:stretch>
        </p:blipFill>
        <p:spPr>
          <a:xfrm>
            <a:off x="9739311" y="2"/>
            <a:ext cx="2452689" cy="1177036"/>
          </a:xfrm>
          <a:custGeom>
            <a:avLst/>
            <a:gdLst>
              <a:gd name="connsiteX0" fmla="*/ 0 w 4012671"/>
              <a:gd name="connsiteY0" fmla="*/ 0 h 1925665"/>
              <a:gd name="connsiteX1" fmla="*/ 4012671 w 4012671"/>
              <a:gd name="connsiteY1" fmla="*/ 0 h 1925665"/>
              <a:gd name="connsiteX2" fmla="*/ 4012671 w 4012671"/>
              <a:gd name="connsiteY2" fmla="*/ 1925665 h 1925665"/>
              <a:gd name="connsiteX3" fmla="*/ 3841328 w 4012671"/>
              <a:gd name="connsiteY3" fmla="*/ 1713981 h 1925665"/>
              <a:gd name="connsiteX4" fmla="*/ 570158 w 4012671"/>
              <a:gd name="connsiteY4" fmla="*/ 92544 h 1925665"/>
              <a:gd name="connsiteX5" fmla="*/ 141654 w 4012671"/>
              <a:gd name="connsiteY5" fmla="*/ 17419 h 1925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2671" h="1925665">
                <a:moveTo>
                  <a:pt x="0" y="0"/>
                </a:moveTo>
                <a:lnTo>
                  <a:pt x="4012671" y="0"/>
                </a:lnTo>
                <a:lnTo>
                  <a:pt x="4012671" y="1925665"/>
                </a:lnTo>
                <a:lnTo>
                  <a:pt x="3841328" y="1713981"/>
                </a:lnTo>
                <a:cubicBezTo>
                  <a:pt x="3204450" y="1005213"/>
                  <a:pt x="2009426" y="382711"/>
                  <a:pt x="570158" y="92544"/>
                </a:cubicBezTo>
                <a:cubicBezTo>
                  <a:pt x="426231" y="63527"/>
                  <a:pt x="283268" y="38520"/>
                  <a:pt x="141654" y="17419"/>
                </a:cubicBezTo>
                <a:close/>
              </a:path>
            </a:pathLst>
          </a:custGeom>
          <a:noFill/>
          <a:ln w="57150">
            <a:noFill/>
          </a:ln>
        </p:spPr>
      </p:pic>
      <p:sp>
        <p:nvSpPr>
          <p:cNvPr id="56" name="矩形 55"/>
          <p:cNvSpPr/>
          <p:nvPr/>
        </p:nvSpPr>
        <p:spPr>
          <a:xfrm rot="16200000" flipV="1">
            <a:off x="3313461" y="1985138"/>
            <a:ext cx="981727" cy="93749"/>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p:cNvSpPr txBox="1"/>
          <p:nvPr/>
        </p:nvSpPr>
        <p:spPr>
          <a:xfrm>
            <a:off x="4012671" y="1506574"/>
            <a:ext cx="4339043" cy="1077218"/>
          </a:xfrm>
          <a:prstGeom prst="rect">
            <a:avLst/>
          </a:prstGeom>
          <a:noFill/>
        </p:spPr>
        <p:txBody>
          <a:bodyPr wrap="square" rtlCol="0">
            <a:spAutoFit/>
          </a:bodyPr>
          <a:lstStyle/>
          <a:p>
            <a:r>
              <a:rPr lang="en-US" altLang="zh-CN" sz="2800" dirty="0"/>
              <a:t>verified the data accuracy and time of the survey</a:t>
            </a:r>
            <a:r>
              <a:rPr lang="zh-CN" altLang="zh-CN" sz="3600" dirty="0"/>
              <a:t> </a:t>
            </a:r>
            <a:endParaRPr lang="zh-CN" altLang="en-US" sz="3600" dirty="0"/>
          </a:p>
        </p:txBody>
      </p:sp>
      <p:sp>
        <p:nvSpPr>
          <p:cNvPr id="63" name="矩形 62"/>
          <p:cNvSpPr/>
          <p:nvPr/>
        </p:nvSpPr>
        <p:spPr>
          <a:xfrm rot="16200000" flipV="1">
            <a:off x="-250772" y="4321844"/>
            <a:ext cx="981727" cy="93749"/>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文本框 63"/>
          <p:cNvSpPr txBox="1"/>
          <p:nvPr/>
        </p:nvSpPr>
        <p:spPr>
          <a:xfrm>
            <a:off x="391170" y="3813904"/>
            <a:ext cx="2742121" cy="1077218"/>
          </a:xfrm>
          <a:prstGeom prst="rect">
            <a:avLst/>
          </a:prstGeom>
          <a:noFill/>
        </p:spPr>
        <p:txBody>
          <a:bodyPr wrap="square" rtlCol="0">
            <a:spAutoFit/>
          </a:bodyPr>
          <a:lstStyle/>
          <a:p>
            <a:r>
              <a:rPr lang="en-US" altLang="zh-CN" sz="2800" dirty="0"/>
              <a:t>exploratory data analysis (EDA)</a:t>
            </a:r>
            <a:r>
              <a:rPr lang="zh-CN" altLang="zh-CN" sz="3600" dirty="0"/>
              <a:t> </a:t>
            </a:r>
            <a:endParaRPr lang="zh-CN" altLang="en-US" sz="3600" dirty="0"/>
          </a:p>
        </p:txBody>
      </p:sp>
      <p:sp>
        <p:nvSpPr>
          <p:cNvPr id="65" name="矩形 64"/>
          <p:cNvSpPr/>
          <p:nvPr/>
        </p:nvSpPr>
        <p:spPr>
          <a:xfrm rot="16200000" flipV="1">
            <a:off x="8098384" y="4363196"/>
            <a:ext cx="981727" cy="93749"/>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8831682" y="3871493"/>
            <a:ext cx="2996203" cy="1077218"/>
          </a:xfrm>
          <a:prstGeom prst="rect">
            <a:avLst/>
          </a:prstGeom>
          <a:noFill/>
        </p:spPr>
        <p:txBody>
          <a:bodyPr wrap="square" rtlCol="0">
            <a:spAutoFit/>
          </a:bodyPr>
          <a:lstStyle/>
          <a:p>
            <a:r>
              <a:rPr lang="en-US" altLang="zh-CN" sz="2800" dirty="0"/>
              <a:t>Exploratory Factor Analysis (EFA)</a:t>
            </a:r>
            <a:r>
              <a:rPr lang="zh-CN" altLang="zh-CN" sz="3600" dirty="0"/>
              <a:t> </a:t>
            </a:r>
            <a:endParaRPr lang="zh-CN" altLang="en-US" sz="3600" dirty="0"/>
          </a:p>
        </p:txBody>
      </p:sp>
      <p:sp>
        <p:nvSpPr>
          <p:cNvPr id="69" name="空心弧 68"/>
          <p:cNvSpPr/>
          <p:nvPr/>
        </p:nvSpPr>
        <p:spPr>
          <a:xfrm>
            <a:off x="3495607" y="6541824"/>
            <a:ext cx="5224199" cy="5224199"/>
          </a:xfrm>
          <a:prstGeom prst="blockArc">
            <a:avLst>
              <a:gd name="adj1" fmla="val 19811786"/>
              <a:gd name="adj2" fmla="val 0"/>
              <a:gd name="adj3" fmla="val 25000"/>
            </a:avLst>
          </a:prstGeom>
          <a:solidFill>
            <a:schemeClr val="bg1">
              <a:lumMod val="9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0" name="空心弧 69"/>
          <p:cNvSpPr/>
          <p:nvPr/>
        </p:nvSpPr>
        <p:spPr>
          <a:xfrm rot="15602738">
            <a:off x="3485356" y="4261023"/>
            <a:ext cx="5224199" cy="5224199"/>
          </a:xfrm>
          <a:prstGeom prst="blockArc">
            <a:avLst>
              <a:gd name="adj1" fmla="val 18558115"/>
              <a:gd name="adj2" fmla="val 139842"/>
              <a:gd name="adj3" fmla="val 6022"/>
            </a:avLst>
          </a:prstGeom>
          <a:solidFill>
            <a:schemeClr val="bg1">
              <a:lumMod val="9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1" name="空心弧 70"/>
          <p:cNvSpPr/>
          <p:nvPr/>
        </p:nvSpPr>
        <p:spPr>
          <a:xfrm rot="21329912">
            <a:off x="3483348" y="4245900"/>
            <a:ext cx="5224199" cy="5224199"/>
          </a:xfrm>
          <a:prstGeom prst="blockArc">
            <a:avLst>
              <a:gd name="adj1" fmla="val 19811786"/>
              <a:gd name="adj2" fmla="val 19981889"/>
              <a:gd name="adj3" fmla="val 22269"/>
            </a:avLst>
          </a:prstGeom>
          <a:solidFill>
            <a:schemeClr val="bg1">
              <a:lumMod val="9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任意多边形 73"/>
          <p:cNvSpPr/>
          <p:nvPr/>
        </p:nvSpPr>
        <p:spPr>
          <a:xfrm>
            <a:off x="10909005" y="0"/>
            <a:ext cx="1282995" cy="1925666"/>
          </a:xfrm>
          <a:custGeom>
            <a:avLst/>
            <a:gdLst>
              <a:gd name="connsiteX0" fmla="*/ 0 w 1884318"/>
              <a:gd name="connsiteY0" fmla="*/ 0 h 1076807"/>
              <a:gd name="connsiteX1" fmla="*/ 1884318 w 1884318"/>
              <a:gd name="connsiteY1" fmla="*/ 0 h 1076807"/>
              <a:gd name="connsiteX2" fmla="*/ 1884318 w 1884318"/>
              <a:gd name="connsiteY2" fmla="*/ 1076807 h 1076807"/>
              <a:gd name="connsiteX3" fmla="*/ 1740416 w 1884318"/>
              <a:gd name="connsiteY3" fmla="*/ 911500 h 1076807"/>
              <a:gd name="connsiteX4" fmla="*/ 179963 w 1884318"/>
              <a:gd name="connsiteY4" fmla="*/ 47974 h 107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4318" h="1076807">
                <a:moveTo>
                  <a:pt x="0" y="0"/>
                </a:moveTo>
                <a:lnTo>
                  <a:pt x="1884318" y="0"/>
                </a:lnTo>
                <a:lnTo>
                  <a:pt x="1884318" y="1076807"/>
                </a:lnTo>
                <a:lnTo>
                  <a:pt x="1740416" y="911500"/>
                </a:lnTo>
                <a:cubicBezTo>
                  <a:pt x="1382449" y="546845"/>
                  <a:pt x="838921" y="246067"/>
                  <a:pt x="179963" y="47974"/>
                </a:cubicBezTo>
                <a:close/>
              </a:path>
            </a:pathLst>
          </a:cu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直角三角形 83"/>
          <p:cNvSpPr/>
          <p:nvPr/>
        </p:nvSpPr>
        <p:spPr>
          <a:xfrm>
            <a:off x="-66536" y="6212078"/>
            <a:ext cx="3235427" cy="642936"/>
          </a:xfrm>
          <a:prstGeom prst="rtTriangle">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直角三角形 84"/>
          <p:cNvSpPr/>
          <p:nvPr/>
        </p:nvSpPr>
        <p:spPr>
          <a:xfrm flipH="1">
            <a:off x="8981831" y="6215063"/>
            <a:ext cx="3217644" cy="643771"/>
          </a:xfrm>
          <a:prstGeom prst="rtTriangle">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6" name="组合 85"/>
          <p:cNvGrpSpPr/>
          <p:nvPr/>
        </p:nvGrpSpPr>
        <p:grpSpPr>
          <a:xfrm>
            <a:off x="5801842" y="3025015"/>
            <a:ext cx="611729" cy="611729"/>
            <a:chOff x="11417301" y="2544763"/>
            <a:chExt cx="479425" cy="479425"/>
          </a:xfrm>
        </p:grpSpPr>
        <p:sp>
          <p:nvSpPr>
            <p:cNvPr id="87" name="Freeform 101"/>
            <p:cNvSpPr>
              <a:spLocks noEditPoints="1"/>
            </p:cNvSpPr>
            <p:nvPr/>
          </p:nvSpPr>
          <p:spPr bwMode="auto">
            <a:xfrm>
              <a:off x="11533188" y="2660650"/>
              <a:ext cx="363538" cy="363538"/>
            </a:xfrm>
            <a:custGeom>
              <a:avLst/>
              <a:gdLst>
                <a:gd name="T0" fmla="*/ 151 w 170"/>
                <a:gd name="T1" fmla="*/ 68 h 170"/>
                <a:gd name="T2" fmla="*/ 143 w 170"/>
                <a:gd name="T3" fmla="*/ 57 h 170"/>
                <a:gd name="T4" fmla="*/ 150 w 170"/>
                <a:gd name="T5" fmla="*/ 44 h 170"/>
                <a:gd name="T6" fmla="*/ 140 w 170"/>
                <a:gd name="T7" fmla="*/ 20 h 170"/>
                <a:gd name="T8" fmla="*/ 125 w 170"/>
                <a:gd name="T9" fmla="*/ 20 h 170"/>
                <a:gd name="T10" fmla="*/ 116 w 170"/>
                <a:gd name="T11" fmla="*/ 28 h 170"/>
                <a:gd name="T12" fmla="*/ 106 w 170"/>
                <a:gd name="T13" fmla="*/ 24 h 170"/>
                <a:gd name="T14" fmla="*/ 102 w 170"/>
                <a:gd name="T15" fmla="*/ 10 h 170"/>
                <a:gd name="T16" fmla="*/ 78 w 170"/>
                <a:gd name="T17" fmla="*/ 0 h 170"/>
                <a:gd name="T18" fmla="*/ 68 w 170"/>
                <a:gd name="T19" fmla="*/ 19 h 170"/>
                <a:gd name="T20" fmla="*/ 57 w 170"/>
                <a:gd name="T21" fmla="*/ 27 h 170"/>
                <a:gd name="T22" fmla="*/ 50 w 170"/>
                <a:gd name="T23" fmla="*/ 26 h 170"/>
                <a:gd name="T24" fmla="*/ 37 w 170"/>
                <a:gd name="T25" fmla="*/ 17 h 170"/>
                <a:gd name="T26" fmla="*/ 20 w 170"/>
                <a:gd name="T27" fmla="*/ 30 h 170"/>
                <a:gd name="T28" fmla="*/ 20 w 170"/>
                <a:gd name="T29" fmla="*/ 44 h 170"/>
                <a:gd name="T30" fmla="*/ 27 w 170"/>
                <a:gd name="T31" fmla="*/ 57 h 170"/>
                <a:gd name="T32" fmla="*/ 19 w 170"/>
                <a:gd name="T33" fmla="*/ 68 h 170"/>
                <a:gd name="T34" fmla="*/ 0 w 170"/>
                <a:gd name="T35" fmla="*/ 78 h 170"/>
                <a:gd name="T36" fmla="*/ 11 w 170"/>
                <a:gd name="T37" fmla="*/ 102 h 170"/>
                <a:gd name="T38" fmla="*/ 24 w 170"/>
                <a:gd name="T39" fmla="*/ 106 h 170"/>
                <a:gd name="T40" fmla="*/ 26 w 170"/>
                <a:gd name="T41" fmla="*/ 120 h 170"/>
                <a:gd name="T42" fmla="*/ 20 w 170"/>
                <a:gd name="T43" fmla="*/ 140 h 170"/>
                <a:gd name="T44" fmla="*/ 37 w 170"/>
                <a:gd name="T45" fmla="*/ 153 h 170"/>
                <a:gd name="T46" fmla="*/ 50 w 170"/>
                <a:gd name="T47" fmla="*/ 144 h 170"/>
                <a:gd name="T48" fmla="*/ 57 w 170"/>
                <a:gd name="T49" fmla="*/ 143 h 170"/>
                <a:gd name="T50" fmla="*/ 68 w 170"/>
                <a:gd name="T51" fmla="*/ 151 h 170"/>
                <a:gd name="T52" fmla="*/ 78 w 170"/>
                <a:gd name="T53" fmla="*/ 170 h 170"/>
                <a:gd name="T54" fmla="*/ 102 w 170"/>
                <a:gd name="T55" fmla="*/ 159 h 170"/>
                <a:gd name="T56" fmla="*/ 106 w 170"/>
                <a:gd name="T57" fmla="*/ 146 h 170"/>
                <a:gd name="T58" fmla="*/ 116 w 170"/>
                <a:gd name="T59" fmla="*/ 142 h 170"/>
                <a:gd name="T60" fmla="*/ 125 w 170"/>
                <a:gd name="T61" fmla="*/ 149 h 170"/>
                <a:gd name="T62" fmla="*/ 140 w 170"/>
                <a:gd name="T63" fmla="*/ 149 h 170"/>
                <a:gd name="T64" fmla="*/ 150 w 170"/>
                <a:gd name="T65" fmla="*/ 125 h 170"/>
                <a:gd name="T66" fmla="*/ 143 w 170"/>
                <a:gd name="T67" fmla="*/ 113 h 170"/>
                <a:gd name="T68" fmla="*/ 151 w 170"/>
                <a:gd name="T69" fmla="*/ 102 h 170"/>
                <a:gd name="T70" fmla="*/ 170 w 170"/>
                <a:gd name="T71" fmla="*/ 92 h 170"/>
                <a:gd name="T72" fmla="*/ 159 w 170"/>
                <a:gd name="T73" fmla="*/ 68 h 170"/>
                <a:gd name="T74" fmla="*/ 85 w 170"/>
                <a:gd name="T75" fmla="*/ 115 h 170"/>
                <a:gd name="T76" fmla="*/ 85 w 170"/>
                <a:gd name="T77" fmla="*/ 5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0" h="170">
                  <a:moveTo>
                    <a:pt x="159" y="68"/>
                  </a:moveTo>
                  <a:cubicBezTo>
                    <a:pt x="151" y="68"/>
                    <a:pt x="151" y="68"/>
                    <a:pt x="151" y="68"/>
                  </a:cubicBezTo>
                  <a:cubicBezTo>
                    <a:pt x="149" y="68"/>
                    <a:pt x="146" y="66"/>
                    <a:pt x="146" y="64"/>
                  </a:cubicBezTo>
                  <a:cubicBezTo>
                    <a:pt x="145" y="61"/>
                    <a:pt x="144" y="59"/>
                    <a:pt x="143" y="57"/>
                  </a:cubicBezTo>
                  <a:cubicBezTo>
                    <a:pt x="142" y="55"/>
                    <a:pt x="142" y="52"/>
                    <a:pt x="144" y="50"/>
                  </a:cubicBezTo>
                  <a:cubicBezTo>
                    <a:pt x="150" y="44"/>
                    <a:pt x="150" y="44"/>
                    <a:pt x="150" y="44"/>
                  </a:cubicBezTo>
                  <a:cubicBezTo>
                    <a:pt x="154" y="40"/>
                    <a:pt x="154" y="34"/>
                    <a:pt x="150" y="30"/>
                  </a:cubicBezTo>
                  <a:cubicBezTo>
                    <a:pt x="140" y="20"/>
                    <a:pt x="140" y="20"/>
                    <a:pt x="140" y="20"/>
                  </a:cubicBezTo>
                  <a:cubicBezTo>
                    <a:pt x="138" y="18"/>
                    <a:pt x="136" y="17"/>
                    <a:pt x="133" y="17"/>
                  </a:cubicBezTo>
                  <a:cubicBezTo>
                    <a:pt x="130" y="17"/>
                    <a:pt x="127" y="18"/>
                    <a:pt x="125" y="20"/>
                  </a:cubicBezTo>
                  <a:cubicBezTo>
                    <a:pt x="120" y="26"/>
                    <a:pt x="120" y="26"/>
                    <a:pt x="120" y="26"/>
                  </a:cubicBezTo>
                  <a:cubicBezTo>
                    <a:pt x="119" y="27"/>
                    <a:pt x="117" y="28"/>
                    <a:pt x="116" y="28"/>
                  </a:cubicBezTo>
                  <a:cubicBezTo>
                    <a:pt x="115" y="28"/>
                    <a:pt x="114" y="27"/>
                    <a:pt x="113" y="27"/>
                  </a:cubicBezTo>
                  <a:cubicBezTo>
                    <a:pt x="111" y="26"/>
                    <a:pt x="108" y="25"/>
                    <a:pt x="106" y="24"/>
                  </a:cubicBezTo>
                  <a:cubicBezTo>
                    <a:pt x="104" y="23"/>
                    <a:pt x="102" y="21"/>
                    <a:pt x="102" y="19"/>
                  </a:cubicBezTo>
                  <a:cubicBezTo>
                    <a:pt x="102" y="10"/>
                    <a:pt x="102" y="10"/>
                    <a:pt x="102" y="10"/>
                  </a:cubicBezTo>
                  <a:cubicBezTo>
                    <a:pt x="102" y="5"/>
                    <a:pt x="97" y="0"/>
                    <a:pt x="92" y="0"/>
                  </a:cubicBezTo>
                  <a:cubicBezTo>
                    <a:pt x="78" y="0"/>
                    <a:pt x="78" y="0"/>
                    <a:pt x="78" y="0"/>
                  </a:cubicBezTo>
                  <a:cubicBezTo>
                    <a:pt x="73" y="0"/>
                    <a:pt x="68" y="5"/>
                    <a:pt x="68" y="10"/>
                  </a:cubicBezTo>
                  <a:cubicBezTo>
                    <a:pt x="68" y="19"/>
                    <a:pt x="68" y="19"/>
                    <a:pt x="68" y="19"/>
                  </a:cubicBezTo>
                  <a:cubicBezTo>
                    <a:pt x="68" y="21"/>
                    <a:pt x="66" y="23"/>
                    <a:pt x="64" y="24"/>
                  </a:cubicBezTo>
                  <a:cubicBezTo>
                    <a:pt x="61" y="25"/>
                    <a:pt x="59" y="26"/>
                    <a:pt x="57" y="27"/>
                  </a:cubicBezTo>
                  <a:cubicBezTo>
                    <a:pt x="56" y="27"/>
                    <a:pt x="55" y="28"/>
                    <a:pt x="54" y="28"/>
                  </a:cubicBezTo>
                  <a:cubicBezTo>
                    <a:pt x="53" y="28"/>
                    <a:pt x="51" y="27"/>
                    <a:pt x="50" y="26"/>
                  </a:cubicBezTo>
                  <a:cubicBezTo>
                    <a:pt x="44" y="20"/>
                    <a:pt x="44" y="20"/>
                    <a:pt x="44" y="20"/>
                  </a:cubicBezTo>
                  <a:cubicBezTo>
                    <a:pt x="42" y="18"/>
                    <a:pt x="40" y="17"/>
                    <a:pt x="37" y="17"/>
                  </a:cubicBezTo>
                  <a:cubicBezTo>
                    <a:pt x="34" y="17"/>
                    <a:pt x="32" y="18"/>
                    <a:pt x="30" y="20"/>
                  </a:cubicBezTo>
                  <a:cubicBezTo>
                    <a:pt x="20" y="30"/>
                    <a:pt x="20" y="30"/>
                    <a:pt x="20" y="30"/>
                  </a:cubicBezTo>
                  <a:cubicBezTo>
                    <a:pt x="18" y="32"/>
                    <a:pt x="17" y="34"/>
                    <a:pt x="17" y="37"/>
                  </a:cubicBezTo>
                  <a:cubicBezTo>
                    <a:pt x="17" y="40"/>
                    <a:pt x="18" y="42"/>
                    <a:pt x="20" y="44"/>
                  </a:cubicBezTo>
                  <a:cubicBezTo>
                    <a:pt x="26" y="50"/>
                    <a:pt x="26" y="50"/>
                    <a:pt x="26" y="50"/>
                  </a:cubicBezTo>
                  <a:cubicBezTo>
                    <a:pt x="28" y="52"/>
                    <a:pt x="28" y="55"/>
                    <a:pt x="27" y="57"/>
                  </a:cubicBezTo>
                  <a:cubicBezTo>
                    <a:pt x="26" y="59"/>
                    <a:pt x="25" y="61"/>
                    <a:pt x="24" y="64"/>
                  </a:cubicBezTo>
                  <a:cubicBezTo>
                    <a:pt x="23" y="66"/>
                    <a:pt x="21" y="68"/>
                    <a:pt x="19" y="68"/>
                  </a:cubicBezTo>
                  <a:cubicBezTo>
                    <a:pt x="11" y="68"/>
                    <a:pt x="11" y="68"/>
                    <a:pt x="11" y="68"/>
                  </a:cubicBezTo>
                  <a:cubicBezTo>
                    <a:pt x="5" y="68"/>
                    <a:pt x="0" y="73"/>
                    <a:pt x="0" y="78"/>
                  </a:cubicBezTo>
                  <a:cubicBezTo>
                    <a:pt x="0" y="92"/>
                    <a:pt x="0" y="92"/>
                    <a:pt x="0" y="92"/>
                  </a:cubicBezTo>
                  <a:cubicBezTo>
                    <a:pt x="0" y="97"/>
                    <a:pt x="5" y="102"/>
                    <a:pt x="11" y="102"/>
                  </a:cubicBezTo>
                  <a:cubicBezTo>
                    <a:pt x="19" y="102"/>
                    <a:pt x="19" y="102"/>
                    <a:pt x="19" y="102"/>
                  </a:cubicBezTo>
                  <a:cubicBezTo>
                    <a:pt x="21" y="102"/>
                    <a:pt x="23" y="104"/>
                    <a:pt x="24" y="106"/>
                  </a:cubicBezTo>
                  <a:cubicBezTo>
                    <a:pt x="25" y="108"/>
                    <a:pt x="26" y="111"/>
                    <a:pt x="27" y="113"/>
                  </a:cubicBezTo>
                  <a:cubicBezTo>
                    <a:pt x="28" y="115"/>
                    <a:pt x="28" y="118"/>
                    <a:pt x="26" y="120"/>
                  </a:cubicBezTo>
                  <a:cubicBezTo>
                    <a:pt x="20" y="125"/>
                    <a:pt x="20" y="125"/>
                    <a:pt x="20" y="125"/>
                  </a:cubicBezTo>
                  <a:cubicBezTo>
                    <a:pt x="16" y="129"/>
                    <a:pt x="16" y="136"/>
                    <a:pt x="20" y="140"/>
                  </a:cubicBezTo>
                  <a:cubicBezTo>
                    <a:pt x="30" y="149"/>
                    <a:pt x="30" y="149"/>
                    <a:pt x="30" y="149"/>
                  </a:cubicBezTo>
                  <a:cubicBezTo>
                    <a:pt x="32" y="151"/>
                    <a:pt x="34" y="153"/>
                    <a:pt x="37" y="153"/>
                  </a:cubicBezTo>
                  <a:cubicBezTo>
                    <a:pt x="40" y="153"/>
                    <a:pt x="42" y="151"/>
                    <a:pt x="44" y="149"/>
                  </a:cubicBezTo>
                  <a:cubicBezTo>
                    <a:pt x="50" y="144"/>
                    <a:pt x="50" y="144"/>
                    <a:pt x="50" y="144"/>
                  </a:cubicBezTo>
                  <a:cubicBezTo>
                    <a:pt x="51" y="143"/>
                    <a:pt x="53" y="142"/>
                    <a:pt x="54" y="142"/>
                  </a:cubicBezTo>
                  <a:cubicBezTo>
                    <a:pt x="55" y="142"/>
                    <a:pt x="56" y="142"/>
                    <a:pt x="57" y="143"/>
                  </a:cubicBezTo>
                  <a:cubicBezTo>
                    <a:pt x="59" y="144"/>
                    <a:pt x="61" y="145"/>
                    <a:pt x="64" y="146"/>
                  </a:cubicBezTo>
                  <a:cubicBezTo>
                    <a:pt x="66" y="146"/>
                    <a:pt x="68" y="149"/>
                    <a:pt x="68" y="151"/>
                  </a:cubicBezTo>
                  <a:cubicBezTo>
                    <a:pt x="68" y="159"/>
                    <a:pt x="68" y="159"/>
                    <a:pt x="68" y="159"/>
                  </a:cubicBezTo>
                  <a:cubicBezTo>
                    <a:pt x="68" y="165"/>
                    <a:pt x="73" y="170"/>
                    <a:pt x="78" y="170"/>
                  </a:cubicBezTo>
                  <a:cubicBezTo>
                    <a:pt x="92" y="170"/>
                    <a:pt x="92" y="170"/>
                    <a:pt x="92" y="170"/>
                  </a:cubicBezTo>
                  <a:cubicBezTo>
                    <a:pt x="97" y="170"/>
                    <a:pt x="102" y="165"/>
                    <a:pt x="102" y="159"/>
                  </a:cubicBezTo>
                  <a:cubicBezTo>
                    <a:pt x="102" y="151"/>
                    <a:pt x="102" y="151"/>
                    <a:pt x="102" y="151"/>
                  </a:cubicBezTo>
                  <a:cubicBezTo>
                    <a:pt x="102" y="149"/>
                    <a:pt x="104" y="146"/>
                    <a:pt x="106" y="146"/>
                  </a:cubicBezTo>
                  <a:cubicBezTo>
                    <a:pt x="108" y="145"/>
                    <a:pt x="111" y="144"/>
                    <a:pt x="113" y="143"/>
                  </a:cubicBezTo>
                  <a:cubicBezTo>
                    <a:pt x="114" y="142"/>
                    <a:pt x="115" y="142"/>
                    <a:pt x="116" y="142"/>
                  </a:cubicBezTo>
                  <a:cubicBezTo>
                    <a:pt x="117" y="142"/>
                    <a:pt x="119" y="143"/>
                    <a:pt x="120" y="144"/>
                  </a:cubicBezTo>
                  <a:cubicBezTo>
                    <a:pt x="125" y="149"/>
                    <a:pt x="125" y="149"/>
                    <a:pt x="125" y="149"/>
                  </a:cubicBezTo>
                  <a:cubicBezTo>
                    <a:pt x="127" y="151"/>
                    <a:pt x="130" y="153"/>
                    <a:pt x="133" y="153"/>
                  </a:cubicBezTo>
                  <a:cubicBezTo>
                    <a:pt x="136" y="153"/>
                    <a:pt x="138" y="151"/>
                    <a:pt x="140" y="149"/>
                  </a:cubicBezTo>
                  <a:cubicBezTo>
                    <a:pt x="150" y="140"/>
                    <a:pt x="150" y="140"/>
                    <a:pt x="150" y="140"/>
                  </a:cubicBezTo>
                  <a:cubicBezTo>
                    <a:pt x="154" y="136"/>
                    <a:pt x="154" y="129"/>
                    <a:pt x="150" y="125"/>
                  </a:cubicBezTo>
                  <a:cubicBezTo>
                    <a:pt x="144" y="120"/>
                    <a:pt x="144" y="120"/>
                    <a:pt x="144" y="120"/>
                  </a:cubicBezTo>
                  <a:cubicBezTo>
                    <a:pt x="142" y="118"/>
                    <a:pt x="142" y="115"/>
                    <a:pt x="143" y="113"/>
                  </a:cubicBezTo>
                  <a:cubicBezTo>
                    <a:pt x="144" y="111"/>
                    <a:pt x="145" y="108"/>
                    <a:pt x="146" y="106"/>
                  </a:cubicBezTo>
                  <a:cubicBezTo>
                    <a:pt x="146" y="104"/>
                    <a:pt x="149" y="102"/>
                    <a:pt x="151" y="102"/>
                  </a:cubicBezTo>
                  <a:cubicBezTo>
                    <a:pt x="159" y="102"/>
                    <a:pt x="159" y="102"/>
                    <a:pt x="159" y="102"/>
                  </a:cubicBezTo>
                  <a:cubicBezTo>
                    <a:pt x="165" y="102"/>
                    <a:pt x="170" y="97"/>
                    <a:pt x="170" y="92"/>
                  </a:cubicBezTo>
                  <a:cubicBezTo>
                    <a:pt x="170" y="78"/>
                    <a:pt x="170" y="78"/>
                    <a:pt x="170" y="78"/>
                  </a:cubicBezTo>
                  <a:cubicBezTo>
                    <a:pt x="170" y="73"/>
                    <a:pt x="165" y="68"/>
                    <a:pt x="159" y="68"/>
                  </a:cubicBezTo>
                  <a:moveTo>
                    <a:pt x="115" y="85"/>
                  </a:moveTo>
                  <a:cubicBezTo>
                    <a:pt x="115" y="102"/>
                    <a:pt x="102" y="115"/>
                    <a:pt x="85" y="115"/>
                  </a:cubicBezTo>
                  <a:cubicBezTo>
                    <a:pt x="68" y="115"/>
                    <a:pt x="55" y="102"/>
                    <a:pt x="55" y="85"/>
                  </a:cubicBezTo>
                  <a:cubicBezTo>
                    <a:pt x="55" y="68"/>
                    <a:pt x="68" y="54"/>
                    <a:pt x="85" y="54"/>
                  </a:cubicBezTo>
                  <a:cubicBezTo>
                    <a:pt x="102" y="54"/>
                    <a:pt x="115" y="68"/>
                    <a:pt x="115" y="85"/>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02"/>
            <p:cNvSpPr>
              <a:spLocks noEditPoints="1"/>
            </p:cNvSpPr>
            <p:nvPr/>
          </p:nvSpPr>
          <p:spPr bwMode="auto">
            <a:xfrm>
              <a:off x="11417301" y="2544763"/>
              <a:ext cx="188913" cy="187325"/>
            </a:xfrm>
            <a:custGeom>
              <a:avLst/>
              <a:gdLst>
                <a:gd name="T0" fmla="*/ 77 w 88"/>
                <a:gd name="T1" fmla="*/ 54 h 88"/>
                <a:gd name="T2" fmla="*/ 88 w 88"/>
                <a:gd name="T3" fmla="*/ 47 h 88"/>
                <a:gd name="T4" fmla="*/ 81 w 88"/>
                <a:gd name="T5" fmla="*/ 34 h 88"/>
                <a:gd name="T6" fmla="*/ 76 w 88"/>
                <a:gd name="T7" fmla="*/ 33 h 88"/>
                <a:gd name="T8" fmla="*/ 75 w 88"/>
                <a:gd name="T9" fmla="*/ 28 h 88"/>
                <a:gd name="T10" fmla="*/ 78 w 88"/>
                <a:gd name="T11" fmla="*/ 15 h 88"/>
                <a:gd name="T12" fmla="*/ 68 w 88"/>
                <a:gd name="T13" fmla="*/ 8 h 88"/>
                <a:gd name="T14" fmla="*/ 60 w 88"/>
                <a:gd name="T15" fmla="*/ 13 h 88"/>
                <a:gd name="T16" fmla="*/ 59 w 88"/>
                <a:gd name="T17" fmla="*/ 13 h 88"/>
                <a:gd name="T18" fmla="*/ 54 w 88"/>
                <a:gd name="T19" fmla="*/ 11 h 88"/>
                <a:gd name="T20" fmla="*/ 47 w 88"/>
                <a:gd name="T21" fmla="*/ 0 h 88"/>
                <a:gd name="T22" fmla="*/ 34 w 88"/>
                <a:gd name="T23" fmla="*/ 7 h 88"/>
                <a:gd name="T24" fmla="*/ 33 w 88"/>
                <a:gd name="T25" fmla="*/ 12 h 88"/>
                <a:gd name="T26" fmla="*/ 29 w 88"/>
                <a:gd name="T27" fmla="*/ 14 h 88"/>
                <a:gd name="T28" fmla="*/ 25 w 88"/>
                <a:gd name="T29" fmla="*/ 11 h 88"/>
                <a:gd name="T30" fmla="*/ 15 w 88"/>
                <a:gd name="T31" fmla="*/ 11 h 88"/>
                <a:gd name="T32" fmla="*/ 11 w 88"/>
                <a:gd name="T33" fmla="*/ 25 h 88"/>
                <a:gd name="T34" fmla="*/ 14 w 88"/>
                <a:gd name="T35" fmla="*/ 29 h 88"/>
                <a:gd name="T36" fmla="*/ 11 w 88"/>
                <a:gd name="T37" fmla="*/ 34 h 88"/>
                <a:gd name="T38" fmla="*/ 0 w 88"/>
                <a:gd name="T39" fmla="*/ 41 h 88"/>
                <a:gd name="T40" fmla="*/ 7 w 88"/>
                <a:gd name="T41" fmla="*/ 54 h 88"/>
                <a:gd name="T42" fmla="*/ 12 w 88"/>
                <a:gd name="T43" fmla="*/ 55 h 88"/>
                <a:gd name="T44" fmla="*/ 13 w 88"/>
                <a:gd name="T45" fmla="*/ 60 h 88"/>
                <a:gd name="T46" fmla="*/ 9 w 88"/>
                <a:gd name="T47" fmla="*/ 68 h 88"/>
                <a:gd name="T48" fmla="*/ 15 w 88"/>
                <a:gd name="T49" fmla="*/ 78 h 88"/>
                <a:gd name="T50" fmla="*/ 25 w 88"/>
                <a:gd name="T51" fmla="*/ 78 h 88"/>
                <a:gd name="T52" fmla="*/ 29 w 88"/>
                <a:gd name="T53" fmla="*/ 74 h 88"/>
                <a:gd name="T54" fmla="*/ 33 w 88"/>
                <a:gd name="T55" fmla="*/ 76 h 88"/>
                <a:gd name="T56" fmla="*/ 34 w 88"/>
                <a:gd name="T57" fmla="*/ 81 h 88"/>
                <a:gd name="T58" fmla="*/ 47 w 88"/>
                <a:gd name="T59" fmla="*/ 88 h 88"/>
                <a:gd name="T60" fmla="*/ 54 w 88"/>
                <a:gd name="T61" fmla="*/ 77 h 88"/>
                <a:gd name="T62" fmla="*/ 59 w 88"/>
                <a:gd name="T63" fmla="*/ 75 h 88"/>
                <a:gd name="T64" fmla="*/ 60 w 88"/>
                <a:gd name="T65" fmla="*/ 75 h 88"/>
                <a:gd name="T66" fmla="*/ 68 w 88"/>
                <a:gd name="T67" fmla="*/ 80 h 88"/>
                <a:gd name="T68" fmla="*/ 78 w 88"/>
                <a:gd name="T69" fmla="*/ 73 h 88"/>
                <a:gd name="T70" fmla="*/ 75 w 88"/>
                <a:gd name="T71" fmla="*/ 60 h 88"/>
                <a:gd name="T72" fmla="*/ 76 w 88"/>
                <a:gd name="T73" fmla="*/ 55 h 88"/>
                <a:gd name="T74" fmla="*/ 44 w 88"/>
                <a:gd name="T75" fmla="*/ 58 h 88"/>
                <a:gd name="T76" fmla="*/ 44 w 88"/>
                <a:gd name="T77" fmla="*/ 3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8" h="88">
                  <a:moveTo>
                    <a:pt x="76" y="55"/>
                  </a:moveTo>
                  <a:cubicBezTo>
                    <a:pt x="76" y="55"/>
                    <a:pt x="77" y="54"/>
                    <a:pt x="77" y="54"/>
                  </a:cubicBezTo>
                  <a:cubicBezTo>
                    <a:pt x="81" y="54"/>
                    <a:pt x="81" y="54"/>
                    <a:pt x="81" y="54"/>
                  </a:cubicBezTo>
                  <a:cubicBezTo>
                    <a:pt x="85" y="54"/>
                    <a:pt x="88" y="51"/>
                    <a:pt x="88" y="47"/>
                  </a:cubicBezTo>
                  <a:cubicBezTo>
                    <a:pt x="88" y="41"/>
                    <a:pt x="88" y="41"/>
                    <a:pt x="88" y="41"/>
                  </a:cubicBezTo>
                  <a:cubicBezTo>
                    <a:pt x="88" y="37"/>
                    <a:pt x="85" y="34"/>
                    <a:pt x="81" y="34"/>
                  </a:cubicBezTo>
                  <a:cubicBezTo>
                    <a:pt x="77" y="34"/>
                    <a:pt x="77" y="34"/>
                    <a:pt x="77" y="34"/>
                  </a:cubicBezTo>
                  <a:cubicBezTo>
                    <a:pt x="77" y="34"/>
                    <a:pt x="76" y="33"/>
                    <a:pt x="76" y="33"/>
                  </a:cubicBezTo>
                  <a:cubicBezTo>
                    <a:pt x="76" y="32"/>
                    <a:pt x="75" y="30"/>
                    <a:pt x="75" y="29"/>
                  </a:cubicBezTo>
                  <a:cubicBezTo>
                    <a:pt x="74" y="29"/>
                    <a:pt x="75" y="28"/>
                    <a:pt x="75" y="28"/>
                  </a:cubicBezTo>
                  <a:cubicBezTo>
                    <a:pt x="78" y="25"/>
                    <a:pt x="78" y="25"/>
                    <a:pt x="78" y="25"/>
                  </a:cubicBezTo>
                  <a:cubicBezTo>
                    <a:pt x="80" y="22"/>
                    <a:pt x="80" y="18"/>
                    <a:pt x="78" y="15"/>
                  </a:cubicBezTo>
                  <a:cubicBezTo>
                    <a:pt x="73" y="11"/>
                    <a:pt x="73" y="11"/>
                    <a:pt x="73" y="11"/>
                  </a:cubicBezTo>
                  <a:cubicBezTo>
                    <a:pt x="72" y="9"/>
                    <a:pt x="70" y="8"/>
                    <a:pt x="68" y="8"/>
                  </a:cubicBezTo>
                  <a:cubicBezTo>
                    <a:pt x="66" y="8"/>
                    <a:pt x="64" y="9"/>
                    <a:pt x="63" y="11"/>
                  </a:cubicBezTo>
                  <a:cubicBezTo>
                    <a:pt x="60" y="13"/>
                    <a:pt x="60" y="13"/>
                    <a:pt x="60" y="13"/>
                  </a:cubicBezTo>
                  <a:cubicBezTo>
                    <a:pt x="60" y="13"/>
                    <a:pt x="60" y="14"/>
                    <a:pt x="59" y="14"/>
                  </a:cubicBezTo>
                  <a:cubicBezTo>
                    <a:pt x="59" y="13"/>
                    <a:pt x="59" y="13"/>
                    <a:pt x="59" y="13"/>
                  </a:cubicBezTo>
                  <a:cubicBezTo>
                    <a:pt x="58" y="13"/>
                    <a:pt x="56" y="12"/>
                    <a:pt x="55" y="12"/>
                  </a:cubicBezTo>
                  <a:cubicBezTo>
                    <a:pt x="55" y="12"/>
                    <a:pt x="54" y="11"/>
                    <a:pt x="54" y="11"/>
                  </a:cubicBezTo>
                  <a:cubicBezTo>
                    <a:pt x="54" y="7"/>
                    <a:pt x="54" y="7"/>
                    <a:pt x="54" y="7"/>
                  </a:cubicBezTo>
                  <a:cubicBezTo>
                    <a:pt x="54" y="3"/>
                    <a:pt x="51" y="0"/>
                    <a:pt x="47" y="0"/>
                  </a:cubicBezTo>
                  <a:cubicBezTo>
                    <a:pt x="41" y="0"/>
                    <a:pt x="41" y="0"/>
                    <a:pt x="41" y="0"/>
                  </a:cubicBezTo>
                  <a:cubicBezTo>
                    <a:pt x="37" y="0"/>
                    <a:pt x="34" y="3"/>
                    <a:pt x="34" y="7"/>
                  </a:cubicBezTo>
                  <a:cubicBezTo>
                    <a:pt x="34" y="11"/>
                    <a:pt x="34" y="11"/>
                    <a:pt x="34" y="11"/>
                  </a:cubicBezTo>
                  <a:cubicBezTo>
                    <a:pt x="34" y="11"/>
                    <a:pt x="33" y="12"/>
                    <a:pt x="33" y="12"/>
                  </a:cubicBezTo>
                  <a:cubicBezTo>
                    <a:pt x="32" y="12"/>
                    <a:pt x="31" y="13"/>
                    <a:pt x="29" y="13"/>
                  </a:cubicBezTo>
                  <a:cubicBezTo>
                    <a:pt x="29" y="14"/>
                    <a:pt x="29" y="14"/>
                    <a:pt x="29" y="14"/>
                  </a:cubicBezTo>
                  <a:cubicBezTo>
                    <a:pt x="28" y="14"/>
                    <a:pt x="28" y="13"/>
                    <a:pt x="28" y="13"/>
                  </a:cubicBezTo>
                  <a:cubicBezTo>
                    <a:pt x="25" y="11"/>
                    <a:pt x="25" y="11"/>
                    <a:pt x="25" y="11"/>
                  </a:cubicBezTo>
                  <a:cubicBezTo>
                    <a:pt x="24" y="9"/>
                    <a:pt x="22" y="8"/>
                    <a:pt x="20" y="8"/>
                  </a:cubicBezTo>
                  <a:cubicBezTo>
                    <a:pt x="18" y="8"/>
                    <a:pt x="17" y="9"/>
                    <a:pt x="15" y="11"/>
                  </a:cubicBezTo>
                  <a:cubicBezTo>
                    <a:pt x="11" y="15"/>
                    <a:pt x="11" y="15"/>
                    <a:pt x="11" y="15"/>
                  </a:cubicBezTo>
                  <a:cubicBezTo>
                    <a:pt x="8" y="18"/>
                    <a:pt x="8" y="22"/>
                    <a:pt x="11" y="25"/>
                  </a:cubicBezTo>
                  <a:cubicBezTo>
                    <a:pt x="13" y="28"/>
                    <a:pt x="13" y="28"/>
                    <a:pt x="13" y="28"/>
                  </a:cubicBezTo>
                  <a:cubicBezTo>
                    <a:pt x="14" y="28"/>
                    <a:pt x="14" y="29"/>
                    <a:pt x="14" y="29"/>
                  </a:cubicBezTo>
                  <a:cubicBezTo>
                    <a:pt x="13" y="30"/>
                    <a:pt x="13" y="32"/>
                    <a:pt x="12" y="33"/>
                  </a:cubicBezTo>
                  <a:cubicBezTo>
                    <a:pt x="12" y="33"/>
                    <a:pt x="11" y="34"/>
                    <a:pt x="11" y="34"/>
                  </a:cubicBezTo>
                  <a:cubicBezTo>
                    <a:pt x="7" y="34"/>
                    <a:pt x="7" y="34"/>
                    <a:pt x="7" y="34"/>
                  </a:cubicBezTo>
                  <a:cubicBezTo>
                    <a:pt x="3" y="34"/>
                    <a:pt x="0" y="37"/>
                    <a:pt x="0" y="41"/>
                  </a:cubicBezTo>
                  <a:cubicBezTo>
                    <a:pt x="0" y="47"/>
                    <a:pt x="0" y="47"/>
                    <a:pt x="0" y="47"/>
                  </a:cubicBezTo>
                  <a:cubicBezTo>
                    <a:pt x="0" y="51"/>
                    <a:pt x="3" y="54"/>
                    <a:pt x="7" y="54"/>
                  </a:cubicBezTo>
                  <a:cubicBezTo>
                    <a:pt x="11" y="54"/>
                    <a:pt x="11" y="54"/>
                    <a:pt x="11" y="54"/>
                  </a:cubicBezTo>
                  <a:cubicBezTo>
                    <a:pt x="11" y="54"/>
                    <a:pt x="12" y="55"/>
                    <a:pt x="12" y="55"/>
                  </a:cubicBezTo>
                  <a:cubicBezTo>
                    <a:pt x="13" y="56"/>
                    <a:pt x="13" y="58"/>
                    <a:pt x="14" y="59"/>
                  </a:cubicBezTo>
                  <a:cubicBezTo>
                    <a:pt x="14" y="59"/>
                    <a:pt x="14" y="60"/>
                    <a:pt x="13" y="60"/>
                  </a:cubicBezTo>
                  <a:cubicBezTo>
                    <a:pt x="11" y="63"/>
                    <a:pt x="11" y="63"/>
                    <a:pt x="11" y="63"/>
                  </a:cubicBezTo>
                  <a:cubicBezTo>
                    <a:pt x="9" y="64"/>
                    <a:pt x="9" y="66"/>
                    <a:pt x="9" y="68"/>
                  </a:cubicBezTo>
                  <a:cubicBezTo>
                    <a:pt x="9" y="70"/>
                    <a:pt x="9" y="72"/>
                    <a:pt x="11" y="73"/>
                  </a:cubicBezTo>
                  <a:cubicBezTo>
                    <a:pt x="15" y="78"/>
                    <a:pt x="15" y="78"/>
                    <a:pt x="15" y="78"/>
                  </a:cubicBezTo>
                  <a:cubicBezTo>
                    <a:pt x="17" y="79"/>
                    <a:pt x="18" y="80"/>
                    <a:pt x="20" y="80"/>
                  </a:cubicBezTo>
                  <a:cubicBezTo>
                    <a:pt x="22" y="80"/>
                    <a:pt x="24" y="79"/>
                    <a:pt x="25" y="78"/>
                  </a:cubicBezTo>
                  <a:cubicBezTo>
                    <a:pt x="28" y="75"/>
                    <a:pt x="28" y="75"/>
                    <a:pt x="28" y="75"/>
                  </a:cubicBezTo>
                  <a:cubicBezTo>
                    <a:pt x="28" y="75"/>
                    <a:pt x="28" y="74"/>
                    <a:pt x="29" y="74"/>
                  </a:cubicBezTo>
                  <a:cubicBezTo>
                    <a:pt x="29" y="75"/>
                    <a:pt x="29" y="75"/>
                    <a:pt x="29" y="75"/>
                  </a:cubicBezTo>
                  <a:cubicBezTo>
                    <a:pt x="31" y="75"/>
                    <a:pt x="32" y="76"/>
                    <a:pt x="33" y="76"/>
                  </a:cubicBezTo>
                  <a:cubicBezTo>
                    <a:pt x="33" y="76"/>
                    <a:pt x="34" y="77"/>
                    <a:pt x="34" y="77"/>
                  </a:cubicBezTo>
                  <a:cubicBezTo>
                    <a:pt x="34" y="81"/>
                    <a:pt x="34" y="81"/>
                    <a:pt x="34" y="81"/>
                  </a:cubicBezTo>
                  <a:cubicBezTo>
                    <a:pt x="34" y="85"/>
                    <a:pt x="37" y="88"/>
                    <a:pt x="41" y="88"/>
                  </a:cubicBezTo>
                  <a:cubicBezTo>
                    <a:pt x="47" y="88"/>
                    <a:pt x="47" y="88"/>
                    <a:pt x="47" y="88"/>
                  </a:cubicBezTo>
                  <a:cubicBezTo>
                    <a:pt x="51" y="88"/>
                    <a:pt x="54" y="85"/>
                    <a:pt x="54" y="81"/>
                  </a:cubicBezTo>
                  <a:cubicBezTo>
                    <a:pt x="54" y="77"/>
                    <a:pt x="54" y="77"/>
                    <a:pt x="54" y="77"/>
                  </a:cubicBezTo>
                  <a:cubicBezTo>
                    <a:pt x="54" y="77"/>
                    <a:pt x="55" y="76"/>
                    <a:pt x="55" y="76"/>
                  </a:cubicBezTo>
                  <a:cubicBezTo>
                    <a:pt x="56" y="76"/>
                    <a:pt x="58" y="75"/>
                    <a:pt x="59" y="75"/>
                  </a:cubicBezTo>
                  <a:cubicBezTo>
                    <a:pt x="59" y="74"/>
                    <a:pt x="59" y="74"/>
                    <a:pt x="59" y="74"/>
                  </a:cubicBezTo>
                  <a:cubicBezTo>
                    <a:pt x="60" y="74"/>
                    <a:pt x="60" y="75"/>
                    <a:pt x="60" y="75"/>
                  </a:cubicBezTo>
                  <a:cubicBezTo>
                    <a:pt x="63" y="78"/>
                    <a:pt x="63" y="78"/>
                    <a:pt x="63" y="78"/>
                  </a:cubicBezTo>
                  <a:cubicBezTo>
                    <a:pt x="64" y="79"/>
                    <a:pt x="66" y="80"/>
                    <a:pt x="68" y="80"/>
                  </a:cubicBezTo>
                  <a:cubicBezTo>
                    <a:pt x="70" y="80"/>
                    <a:pt x="72" y="79"/>
                    <a:pt x="73" y="78"/>
                  </a:cubicBezTo>
                  <a:cubicBezTo>
                    <a:pt x="78" y="73"/>
                    <a:pt x="78" y="73"/>
                    <a:pt x="78" y="73"/>
                  </a:cubicBezTo>
                  <a:cubicBezTo>
                    <a:pt x="80" y="70"/>
                    <a:pt x="80" y="66"/>
                    <a:pt x="78" y="63"/>
                  </a:cubicBezTo>
                  <a:cubicBezTo>
                    <a:pt x="75" y="60"/>
                    <a:pt x="75" y="60"/>
                    <a:pt x="75" y="60"/>
                  </a:cubicBezTo>
                  <a:cubicBezTo>
                    <a:pt x="75" y="60"/>
                    <a:pt x="74" y="59"/>
                    <a:pt x="75" y="59"/>
                  </a:cubicBezTo>
                  <a:cubicBezTo>
                    <a:pt x="75" y="58"/>
                    <a:pt x="76" y="56"/>
                    <a:pt x="76" y="55"/>
                  </a:cubicBezTo>
                  <a:close/>
                  <a:moveTo>
                    <a:pt x="58" y="44"/>
                  </a:moveTo>
                  <a:cubicBezTo>
                    <a:pt x="58" y="51"/>
                    <a:pt x="52" y="58"/>
                    <a:pt x="44" y="58"/>
                  </a:cubicBezTo>
                  <a:cubicBezTo>
                    <a:pt x="37" y="58"/>
                    <a:pt x="31" y="51"/>
                    <a:pt x="31" y="44"/>
                  </a:cubicBezTo>
                  <a:cubicBezTo>
                    <a:pt x="31" y="37"/>
                    <a:pt x="37" y="31"/>
                    <a:pt x="44" y="31"/>
                  </a:cubicBezTo>
                  <a:cubicBezTo>
                    <a:pt x="52" y="31"/>
                    <a:pt x="58" y="37"/>
                    <a:pt x="58" y="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89" name="矩形 88"/>
          <p:cNvSpPr/>
          <p:nvPr/>
        </p:nvSpPr>
        <p:spPr>
          <a:xfrm>
            <a:off x="3807350" y="3475426"/>
            <a:ext cx="540533" cy="923330"/>
          </a:xfrm>
          <a:prstGeom prst="rect">
            <a:avLst/>
          </a:prstGeom>
        </p:spPr>
        <p:txBody>
          <a:bodyPr wrap="none">
            <a:spAutoFit/>
          </a:bodyPr>
          <a:lstStyle/>
          <a:p>
            <a:pPr lvl="0" eaLnBrk="0" fontAlgn="base" hangingPunct="0">
              <a:spcBef>
                <a:spcPct val="0"/>
              </a:spcBef>
              <a:spcAft>
                <a:spcPct val="0"/>
              </a:spcAft>
            </a:pPr>
            <a:r>
              <a:rPr lang="zh-CN" altLang="zh-CN" sz="5400" dirty="0">
                <a:solidFill>
                  <a:schemeClr val="bg1"/>
                </a:solidFill>
              </a:rPr>
              <a:t>$</a:t>
            </a:r>
          </a:p>
        </p:txBody>
      </p:sp>
      <p:sp>
        <p:nvSpPr>
          <p:cNvPr id="90" name="Freeform 77"/>
          <p:cNvSpPr>
            <a:spLocks noEditPoints="1"/>
          </p:cNvSpPr>
          <p:nvPr/>
        </p:nvSpPr>
        <p:spPr bwMode="auto">
          <a:xfrm>
            <a:off x="7808625" y="3630758"/>
            <a:ext cx="609614" cy="589350"/>
          </a:xfrm>
          <a:custGeom>
            <a:avLst/>
            <a:gdLst>
              <a:gd name="T0" fmla="*/ 169 w 268"/>
              <a:gd name="T1" fmla="*/ 102 h 258"/>
              <a:gd name="T2" fmla="*/ 176 w 268"/>
              <a:gd name="T3" fmla="*/ 30 h 258"/>
              <a:gd name="T4" fmla="*/ 170 w 268"/>
              <a:gd name="T5" fmla="*/ 33 h 258"/>
              <a:gd name="T6" fmla="*/ 143 w 268"/>
              <a:gd name="T7" fmla="*/ 111 h 258"/>
              <a:gd name="T8" fmla="*/ 162 w 268"/>
              <a:gd name="T9" fmla="*/ 125 h 258"/>
              <a:gd name="T10" fmla="*/ 209 w 268"/>
              <a:gd name="T11" fmla="*/ 144 h 258"/>
              <a:gd name="T12" fmla="*/ 208 w 268"/>
              <a:gd name="T13" fmla="*/ 137 h 258"/>
              <a:gd name="T14" fmla="*/ 150 w 268"/>
              <a:gd name="T15" fmla="*/ 111 h 258"/>
              <a:gd name="T16" fmla="*/ 165 w 268"/>
              <a:gd name="T17" fmla="*/ 111 h 258"/>
              <a:gd name="T18" fmla="*/ 150 w 268"/>
              <a:gd name="T19" fmla="*/ 111 h 258"/>
              <a:gd name="T20" fmla="*/ 191 w 268"/>
              <a:gd name="T21" fmla="*/ 216 h 258"/>
              <a:gd name="T22" fmla="*/ 253 w 268"/>
              <a:gd name="T23" fmla="*/ 111 h 258"/>
              <a:gd name="T24" fmla="*/ 61 w 268"/>
              <a:gd name="T25" fmla="*/ 111 h 258"/>
              <a:gd name="T26" fmla="*/ 47 w 268"/>
              <a:gd name="T27" fmla="*/ 126 h 258"/>
              <a:gd name="T28" fmla="*/ 157 w 268"/>
              <a:gd name="T29" fmla="*/ 0 h 258"/>
              <a:gd name="T30" fmla="*/ 177 w 268"/>
              <a:gd name="T31" fmla="*/ 190 h 258"/>
              <a:gd name="T32" fmla="*/ 134 w 268"/>
              <a:gd name="T33" fmla="*/ 152 h 258"/>
              <a:gd name="T34" fmla="*/ 117 w 268"/>
              <a:gd name="T35" fmla="*/ 146 h 258"/>
              <a:gd name="T36" fmla="*/ 9 w 268"/>
              <a:gd name="T37" fmla="*/ 137 h 258"/>
              <a:gd name="T38" fmla="*/ 0 w 268"/>
              <a:gd name="T39" fmla="*/ 204 h 258"/>
              <a:gd name="T40" fmla="*/ 180 w 268"/>
              <a:gd name="T41" fmla="*/ 198 h 258"/>
              <a:gd name="T42" fmla="*/ 162 w 268"/>
              <a:gd name="T43" fmla="*/ 191 h 258"/>
              <a:gd name="T44" fmla="*/ 127 w 268"/>
              <a:gd name="T45" fmla="*/ 189 h 258"/>
              <a:gd name="T46" fmla="*/ 129 w 268"/>
              <a:gd name="T47" fmla="*/ 162 h 258"/>
              <a:gd name="T48" fmla="*/ 136 w 268"/>
              <a:gd name="T49" fmla="*/ 163 h 258"/>
              <a:gd name="T50" fmla="*/ 162 w 268"/>
              <a:gd name="T51" fmla="*/ 191 h 258"/>
              <a:gd name="T52" fmla="*/ 180 w 268"/>
              <a:gd name="T53" fmla="*/ 228 h 258"/>
              <a:gd name="T54" fmla="*/ 162 w 268"/>
              <a:gd name="T55" fmla="*/ 237 h 258"/>
              <a:gd name="T56" fmla="*/ 115 w 268"/>
              <a:gd name="T57" fmla="*/ 237 h 258"/>
              <a:gd name="T58" fmla="*/ 44 w 268"/>
              <a:gd name="T59" fmla="*/ 216 h 258"/>
              <a:gd name="T60" fmla="*/ 9 w 268"/>
              <a:gd name="T61" fmla="*/ 237 h 258"/>
              <a:gd name="T62" fmla="*/ 0 w 268"/>
              <a:gd name="T63" fmla="*/ 209 h 258"/>
              <a:gd name="T64" fmla="*/ 138 w 268"/>
              <a:gd name="T65" fmla="*/ 222 h 258"/>
              <a:gd name="T66" fmla="*/ 138 w 268"/>
              <a:gd name="T67" fmla="*/ 258 h 258"/>
              <a:gd name="T68" fmla="*/ 138 w 268"/>
              <a:gd name="T69" fmla="*/ 222 h 258"/>
              <a:gd name="T70" fmla="*/ 129 w 268"/>
              <a:gd name="T71" fmla="*/ 240 h 258"/>
              <a:gd name="T72" fmla="*/ 147 w 268"/>
              <a:gd name="T73" fmla="*/ 240 h 258"/>
              <a:gd name="T74" fmla="*/ 44 w 268"/>
              <a:gd name="T75" fmla="*/ 222 h 258"/>
              <a:gd name="T76" fmla="*/ 44 w 268"/>
              <a:gd name="T77" fmla="*/ 258 h 258"/>
              <a:gd name="T78" fmla="*/ 44 w 268"/>
              <a:gd name="T79" fmla="*/ 222 h 258"/>
              <a:gd name="T80" fmla="*/ 35 w 268"/>
              <a:gd name="T81" fmla="*/ 240 h 258"/>
              <a:gd name="T82" fmla="*/ 53 w 268"/>
              <a:gd name="T83" fmla="*/ 24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8" h="258">
                <a:moveTo>
                  <a:pt x="172" y="109"/>
                </a:moveTo>
                <a:cubicBezTo>
                  <a:pt x="171" y="106"/>
                  <a:pt x="170" y="104"/>
                  <a:pt x="169" y="102"/>
                </a:cubicBezTo>
                <a:cubicBezTo>
                  <a:pt x="180" y="35"/>
                  <a:pt x="180" y="35"/>
                  <a:pt x="180" y="35"/>
                </a:cubicBezTo>
                <a:cubicBezTo>
                  <a:pt x="180" y="33"/>
                  <a:pt x="178" y="30"/>
                  <a:pt x="176" y="30"/>
                </a:cubicBezTo>
                <a:cubicBezTo>
                  <a:pt x="176" y="30"/>
                  <a:pt x="176" y="30"/>
                  <a:pt x="176" y="30"/>
                </a:cubicBezTo>
                <a:cubicBezTo>
                  <a:pt x="173" y="29"/>
                  <a:pt x="171" y="30"/>
                  <a:pt x="170" y="33"/>
                </a:cubicBezTo>
                <a:cubicBezTo>
                  <a:pt x="151" y="97"/>
                  <a:pt x="151" y="97"/>
                  <a:pt x="151" y="97"/>
                </a:cubicBezTo>
                <a:cubicBezTo>
                  <a:pt x="146" y="100"/>
                  <a:pt x="143" y="105"/>
                  <a:pt x="143" y="111"/>
                </a:cubicBezTo>
                <a:cubicBezTo>
                  <a:pt x="143" y="119"/>
                  <a:pt x="149" y="125"/>
                  <a:pt x="157" y="125"/>
                </a:cubicBezTo>
                <a:cubicBezTo>
                  <a:pt x="159" y="125"/>
                  <a:pt x="160" y="125"/>
                  <a:pt x="162" y="125"/>
                </a:cubicBezTo>
                <a:cubicBezTo>
                  <a:pt x="202" y="146"/>
                  <a:pt x="202" y="146"/>
                  <a:pt x="202" y="146"/>
                </a:cubicBezTo>
                <a:cubicBezTo>
                  <a:pt x="205" y="147"/>
                  <a:pt x="207" y="146"/>
                  <a:pt x="209" y="144"/>
                </a:cubicBezTo>
                <a:cubicBezTo>
                  <a:pt x="209" y="144"/>
                  <a:pt x="209" y="144"/>
                  <a:pt x="209" y="144"/>
                </a:cubicBezTo>
                <a:cubicBezTo>
                  <a:pt x="210" y="142"/>
                  <a:pt x="210" y="139"/>
                  <a:pt x="208" y="137"/>
                </a:cubicBezTo>
                <a:cubicBezTo>
                  <a:pt x="172" y="109"/>
                  <a:pt x="172" y="109"/>
                  <a:pt x="172" y="109"/>
                </a:cubicBezTo>
                <a:moveTo>
                  <a:pt x="150" y="111"/>
                </a:moveTo>
                <a:cubicBezTo>
                  <a:pt x="150" y="107"/>
                  <a:pt x="153" y="103"/>
                  <a:pt x="157" y="103"/>
                </a:cubicBezTo>
                <a:cubicBezTo>
                  <a:pt x="161" y="103"/>
                  <a:pt x="165" y="107"/>
                  <a:pt x="165" y="111"/>
                </a:cubicBezTo>
                <a:cubicBezTo>
                  <a:pt x="165" y="115"/>
                  <a:pt x="161" y="118"/>
                  <a:pt x="157" y="118"/>
                </a:cubicBezTo>
                <a:cubicBezTo>
                  <a:pt x="153" y="118"/>
                  <a:pt x="150" y="115"/>
                  <a:pt x="150" y="111"/>
                </a:cubicBezTo>
                <a:moveTo>
                  <a:pt x="268" y="111"/>
                </a:moveTo>
                <a:cubicBezTo>
                  <a:pt x="268" y="160"/>
                  <a:pt x="236" y="202"/>
                  <a:pt x="191" y="216"/>
                </a:cubicBezTo>
                <a:cubicBezTo>
                  <a:pt x="191" y="200"/>
                  <a:pt x="191" y="200"/>
                  <a:pt x="191" y="200"/>
                </a:cubicBezTo>
                <a:cubicBezTo>
                  <a:pt x="227" y="187"/>
                  <a:pt x="253" y="151"/>
                  <a:pt x="253" y="111"/>
                </a:cubicBezTo>
                <a:cubicBezTo>
                  <a:pt x="253" y="58"/>
                  <a:pt x="210" y="15"/>
                  <a:pt x="157" y="15"/>
                </a:cubicBezTo>
                <a:cubicBezTo>
                  <a:pt x="104" y="15"/>
                  <a:pt x="61" y="58"/>
                  <a:pt x="61" y="111"/>
                </a:cubicBezTo>
                <a:cubicBezTo>
                  <a:pt x="61" y="116"/>
                  <a:pt x="62" y="121"/>
                  <a:pt x="63" y="126"/>
                </a:cubicBezTo>
                <a:cubicBezTo>
                  <a:pt x="47" y="126"/>
                  <a:pt x="47" y="126"/>
                  <a:pt x="47" y="126"/>
                </a:cubicBezTo>
                <a:cubicBezTo>
                  <a:pt x="47" y="121"/>
                  <a:pt x="46" y="116"/>
                  <a:pt x="46" y="111"/>
                </a:cubicBezTo>
                <a:cubicBezTo>
                  <a:pt x="46" y="49"/>
                  <a:pt x="96" y="0"/>
                  <a:pt x="157" y="0"/>
                </a:cubicBezTo>
                <a:cubicBezTo>
                  <a:pt x="218" y="0"/>
                  <a:pt x="268" y="49"/>
                  <a:pt x="268" y="111"/>
                </a:cubicBezTo>
                <a:moveTo>
                  <a:pt x="177" y="190"/>
                </a:moveTo>
                <a:cubicBezTo>
                  <a:pt x="142" y="156"/>
                  <a:pt x="142" y="156"/>
                  <a:pt x="142" y="156"/>
                </a:cubicBezTo>
                <a:cubicBezTo>
                  <a:pt x="140" y="154"/>
                  <a:pt x="137" y="152"/>
                  <a:pt x="134" y="152"/>
                </a:cubicBezTo>
                <a:cubicBezTo>
                  <a:pt x="117" y="152"/>
                  <a:pt x="117" y="152"/>
                  <a:pt x="117" y="152"/>
                </a:cubicBezTo>
                <a:cubicBezTo>
                  <a:pt x="117" y="146"/>
                  <a:pt x="117" y="146"/>
                  <a:pt x="117" y="146"/>
                </a:cubicBezTo>
                <a:cubicBezTo>
                  <a:pt x="117" y="141"/>
                  <a:pt x="113" y="137"/>
                  <a:pt x="108" y="137"/>
                </a:cubicBezTo>
                <a:cubicBezTo>
                  <a:pt x="9" y="137"/>
                  <a:pt x="9" y="137"/>
                  <a:pt x="9" y="137"/>
                </a:cubicBezTo>
                <a:cubicBezTo>
                  <a:pt x="4" y="137"/>
                  <a:pt x="0" y="141"/>
                  <a:pt x="0" y="146"/>
                </a:cubicBezTo>
                <a:cubicBezTo>
                  <a:pt x="0" y="204"/>
                  <a:pt x="0" y="204"/>
                  <a:pt x="0" y="204"/>
                </a:cubicBezTo>
                <a:cubicBezTo>
                  <a:pt x="180" y="204"/>
                  <a:pt x="180" y="204"/>
                  <a:pt x="180" y="204"/>
                </a:cubicBezTo>
                <a:cubicBezTo>
                  <a:pt x="180" y="198"/>
                  <a:pt x="180" y="198"/>
                  <a:pt x="180" y="198"/>
                </a:cubicBezTo>
                <a:cubicBezTo>
                  <a:pt x="180" y="195"/>
                  <a:pt x="179" y="192"/>
                  <a:pt x="177" y="190"/>
                </a:cubicBezTo>
                <a:moveTo>
                  <a:pt x="162" y="191"/>
                </a:moveTo>
                <a:cubicBezTo>
                  <a:pt x="129" y="191"/>
                  <a:pt x="129" y="191"/>
                  <a:pt x="129" y="191"/>
                </a:cubicBezTo>
                <a:cubicBezTo>
                  <a:pt x="128" y="191"/>
                  <a:pt x="127" y="190"/>
                  <a:pt x="127" y="189"/>
                </a:cubicBezTo>
                <a:cubicBezTo>
                  <a:pt x="127" y="164"/>
                  <a:pt x="127" y="164"/>
                  <a:pt x="127" y="164"/>
                </a:cubicBezTo>
                <a:cubicBezTo>
                  <a:pt x="127" y="163"/>
                  <a:pt x="128" y="162"/>
                  <a:pt x="129" y="162"/>
                </a:cubicBezTo>
                <a:cubicBezTo>
                  <a:pt x="135" y="162"/>
                  <a:pt x="135" y="162"/>
                  <a:pt x="135" y="162"/>
                </a:cubicBezTo>
                <a:cubicBezTo>
                  <a:pt x="136" y="163"/>
                  <a:pt x="136" y="163"/>
                  <a:pt x="136" y="163"/>
                </a:cubicBezTo>
                <a:cubicBezTo>
                  <a:pt x="163" y="188"/>
                  <a:pt x="163" y="188"/>
                  <a:pt x="163" y="188"/>
                </a:cubicBezTo>
                <a:cubicBezTo>
                  <a:pt x="164" y="189"/>
                  <a:pt x="163" y="191"/>
                  <a:pt x="162" y="191"/>
                </a:cubicBezTo>
                <a:moveTo>
                  <a:pt x="180" y="209"/>
                </a:moveTo>
                <a:cubicBezTo>
                  <a:pt x="180" y="228"/>
                  <a:pt x="180" y="228"/>
                  <a:pt x="180" y="228"/>
                </a:cubicBezTo>
                <a:cubicBezTo>
                  <a:pt x="180" y="233"/>
                  <a:pt x="176" y="237"/>
                  <a:pt x="171" y="237"/>
                </a:cubicBezTo>
                <a:cubicBezTo>
                  <a:pt x="162" y="237"/>
                  <a:pt x="162" y="237"/>
                  <a:pt x="162" y="237"/>
                </a:cubicBezTo>
                <a:cubicBezTo>
                  <a:pt x="160" y="225"/>
                  <a:pt x="150" y="216"/>
                  <a:pt x="138" y="216"/>
                </a:cubicBezTo>
                <a:cubicBezTo>
                  <a:pt x="126" y="216"/>
                  <a:pt x="117" y="225"/>
                  <a:pt x="115" y="237"/>
                </a:cubicBezTo>
                <a:cubicBezTo>
                  <a:pt x="68" y="237"/>
                  <a:pt x="68" y="237"/>
                  <a:pt x="68" y="237"/>
                </a:cubicBezTo>
                <a:cubicBezTo>
                  <a:pt x="66" y="225"/>
                  <a:pt x="56" y="216"/>
                  <a:pt x="44" y="216"/>
                </a:cubicBezTo>
                <a:cubicBezTo>
                  <a:pt x="32" y="216"/>
                  <a:pt x="22" y="225"/>
                  <a:pt x="21" y="237"/>
                </a:cubicBezTo>
                <a:cubicBezTo>
                  <a:pt x="9" y="237"/>
                  <a:pt x="9" y="237"/>
                  <a:pt x="9" y="237"/>
                </a:cubicBezTo>
                <a:cubicBezTo>
                  <a:pt x="4" y="237"/>
                  <a:pt x="0" y="233"/>
                  <a:pt x="0" y="228"/>
                </a:cubicBezTo>
                <a:cubicBezTo>
                  <a:pt x="0" y="209"/>
                  <a:pt x="0" y="209"/>
                  <a:pt x="0" y="209"/>
                </a:cubicBezTo>
                <a:cubicBezTo>
                  <a:pt x="180" y="209"/>
                  <a:pt x="180" y="209"/>
                  <a:pt x="180" y="209"/>
                </a:cubicBezTo>
                <a:moveTo>
                  <a:pt x="138" y="222"/>
                </a:moveTo>
                <a:cubicBezTo>
                  <a:pt x="129" y="222"/>
                  <a:pt x="120" y="230"/>
                  <a:pt x="120" y="240"/>
                </a:cubicBezTo>
                <a:cubicBezTo>
                  <a:pt x="120" y="250"/>
                  <a:pt x="129" y="258"/>
                  <a:pt x="138" y="258"/>
                </a:cubicBezTo>
                <a:cubicBezTo>
                  <a:pt x="148" y="258"/>
                  <a:pt x="156" y="250"/>
                  <a:pt x="156" y="240"/>
                </a:cubicBezTo>
                <a:cubicBezTo>
                  <a:pt x="156" y="230"/>
                  <a:pt x="148" y="222"/>
                  <a:pt x="138" y="222"/>
                </a:cubicBezTo>
                <a:moveTo>
                  <a:pt x="138" y="249"/>
                </a:moveTo>
                <a:cubicBezTo>
                  <a:pt x="133" y="249"/>
                  <a:pt x="129" y="245"/>
                  <a:pt x="129" y="240"/>
                </a:cubicBezTo>
                <a:cubicBezTo>
                  <a:pt x="129" y="235"/>
                  <a:pt x="133" y="231"/>
                  <a:pt x="138" y="231"/>
                </a:cubicBezTo>
                <a:cubicBezTo>
                  <a:pt x="143" y="231"/>
                  <a:pt x="147" y="235"/>
                  <a:pt x="147" y="240"/>
                </a:cubicBezTo>
                <a:cubicBezTo>
                  <a:pt x="147" y="245"/>
                  <a:pt x="143" y="249"/>
                  <a:pt x="138" y="249"/>
                </a:cubicBezTo>
                <a:moveTo>
                  <a:pt x="44" y="222"/>
                </a:moveTo>
                <a:cubicBezTo>
                  <a:pt x="34" y="222"/>
                  <a:pt x="26" y="230"/>
                  <a:pt x="26" y="240"/>
                </a:cubicBezTo>
                <a:cubicBezTo>
                  <a:pt x="26" y="250"/>
                  <a:pt x="34" y="258"/>
                  <a:pt x="44" y="258"/>
                </a:cubicBezTo>
                <a:cubicBezTo>
                  <a:pt x="54" y="258"/>
                  <a:pt x="62" y="250"/>
                  <a:pt x="62" y="240"/>
                </a:cubicBezTo>
                <a:cubicBezTo>
                  <a:pt x="62" y="230"/>
                  <a:pt x="54" y="222"/>
                  <a:pt x="44" y="222"/>
                </a:cubicBezTo>
                <a:moveTo>
                  <a:pt x="44" y="249"/>
                </a:moveTo>
                <a:cubicBezTo>
                  <a:pt x="39" y="249"/>
                  <a:pt x="35" y="245"/>
                  <a:pt x="35" y="240"/>
                </a:cubicBezTo>
                <a:cubicBezTo>
                  <a:pt x="35" y="235"/>
                  <a:pt x="39" y="231"/>
                  <a:pt x="44" y="231"/>
                </a:cubicBezTo>
                <a:cubicBezTo>
                  <a:pt x="49" y="231"/>
                  <a:pt x="53" y="235"/>
                  <a:pt x="53" y="240"/>
                </a:cubicBezTo>
                <a:cubicBezTo>
                  <a:pt x="53" y="245"/>
                  <a:pt x="49" y="249"/>
                  <a:pt x="44" y="249"/>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91" name="组合 90"/>
          <p:cNvGrpSpPr/>
          <p:nvPr/>
        </p:nvGrpSpPr>
        <p:grpSpPr>
          <a:xfrm>
            <a:off x="2543282" y="5302137"/>
            <a:ext cx="508965" cy="559501"/>
            <a:chOff x="7016751" y="4257675"/>
            <a:chExt cx="447675" cy="492125"/>
          </a:xfrm>
          <a:solidFill>
            <a:schemeClr val="bg1"/>
          </a:solidFill>
        </p:grpSpPr>
        <p:sp>
          <p:nvSpPr>
            <p:cNvPr id="92" name="Oval 116"/>
            <p:cNvSpPr>
              <a:spLocks noChangeArrowheads="1"/>
            </p:cNvSpPr>
            <p:nvPr/>
          </p:nvSpPr>
          <p:spPr bwMode="auto">
            <a:xfrm>
              <a:off x="7070726" y="4257675"/>
              <a:ext cx="106363" cy="1063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Oval 117"/>
            <p:cNvSpPr>
              <a:spLocks noChangeArrowheads="1"/>
            </p:cNvSpPr>
            <p:nvPr/>
          </p:nvSpPr>
          <p:spPr bwMode="auto">
            <a:xfrm>
              <a:off x="7245351" y="4257675"/>
              <a:ext cx="104775" cy="1063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18"/>
            <p:cNvSpPr>
              <a:spLocks/>
            </p:cNvSpPr>
            <p:nvPr/>
          </p:nvSpPr>
          <p:spPr bwMode="auto">
            <a:xfrm>
              <a:off x="7331076" y="4683125"/>
              <a:ext cx="55563" cy="66675"/>
            </a:xfrm>
            <a:custGeom>
              <a:avLst/>
              <a:gdLst>
                <a:gd name="T0" fmla="*/ 0 w 26"/>
                <a:gd name="T1" fmla="*/ 0 h 31"/>
                <a:gd name="T2" fmla="*/ 0 w 26"/>
                <a:gd name="T3" fmla="*/ 18 h 31"/>
                <a:gd name="T4" fmla="*/ 13 w 26"/>
                <a:gd name="T5" fmla="*/ 31 h 31"/>
                <a:gd name="T6" fmla="*/ 13 w 26"/>
                <a:gd name="T7" fmla="*/ 31 h 31"/>
                <a:gd name="T8" fmla="*/ 26 w 26"/>
                <a:gd name="T9" fmla="*/ 18 h 31"/>
                <a:gd name="T10" fmla="*/ 26 w 26"/>
                <a:gd name="T11" fmla="*/ 0 h 31"/>
                <a:gd name="T12" fmla="*/ 0 w 26"/>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26" h="31">
                  <a:moveTo>
                    <a:pt x="0" y="0"/>
                  </a:moveTo>
                  <a:cubicBezTo>
                    <a:pt x="0" y="18"/>
                    <a:pt x="0" y="18"/>
                    <a:pt x="0" y="18"/>
                  </a:cubicBezTo>
                  <a:cubicBezTo>
                    <a:pt x="0" y="25"/>
                    <a:pt x="6" y="31"/>
                    <a:pt x="13" y="31"/>
                  </a:cubicBezTo>
                  <a:cubicBezTo>
                    <a:pt x="13" y="31"/>
                    <a:pt x="13" y="31"/>
                    <a:pt x="13" y="31"/>
                  </a:cubicBezTo>
                  <a:cubicBezTo>
                    <a:pt x="21" y="31"/>
                    <a:pt x="26" y="25"/>
                    <a:pt x="26" y="18"/>
                  </a:cubicBezTo>
                  <a:cubicBezTo>
                    <a:pt x="26" y="0"/>
                    <a:pt x="26" y="0"/>
                    <a:pt x="26"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19"/>
            <p:cNvSpPr>
              <a:spLocks noEditPoints="1"/>
            </p:cNvSpPr>
            <p:nvPr/>
          </p:nvSpPr>
          <p:spPr bwMode="auto">
            <a:xfrm>
              <a:off x="7016751" y="4360862"/>
              <a:ext cx="447675" cy="388938"/>
            </a:xfrm>
            <a:custGeom>
              <a:avLst/>
              <a:gdLst>
                <a:gd name="T0" fmla="*/ 191 w 209"/>
                <a:gd name="T1" fmla="*/ 93 h 182"/>
                <a:gd name="T2" fmla="*/ 182 w 209"/>
                <a:gd name="T3" fmla="*/ 83 h 182"/>
                <a:gd name="T4" fmla="*/ 182 w 209"/>
                <a:gd name="T5" fmla="*/ 80 h 182"/>
                <a:gd name="T6" fmla="*/ 166 w 209"/>
                <a:gd name="T7" fmla="*/ 15 h 182"/>
                <a:gd name="T8" fmla="*/ 148 w 209"/>
                <a:gd name="T9" fmla="*/ 0 h 182"/>
                <a:gd name="T10" fmla="*/ 148 w 209"/>
                <a:gd name="T11" fmla="*/ 0 h 182"/>
                <a:gd name="T12" fmla="*/ 142 w 209"/>
                <a:gd name="T13" fmla="*/ 1 h 182"/>
                <a:gd name="T14" fmla="*/ 137 w 209"/>
                <a:gd name="T15" fmla="*/ 3 h 182"/>
                <a:gd name="T16" fmla="*/ 124 w 209"/>
                <a:gd name="T17" fmla="*/ 20 h 182"/>
                <a:gd name="T18" fmla="*/ 124 w 209"/>
                <a:gd name="T19" fmla="*/ 21 h 182"/>
                <a:gd name="T20" fmla="*/ 117 w 209"/>
                <a:gd name="T21" fmla="*/ 43 h 182"/>
                <a:gd name="T22" fmla="*/ 90 w 209"/>
                <a:gd name="T23" fmla="*/ 48 h 182"/>
                <a:gd name="T24" fmla="*/ 82 w 209"/>
                <a:gd name="T25" fmla="*/ 53 h 182"/>
                <a:gd name="T26" fmla="*/ 65 w 209"/>
                <a:gd name="T27" fmla="*/ 45 h 182"/>
                <a:gd name="T28" fmla="*/ 58 w 209"/>
                <a:gd name="T29" fmla="*/ 21 h 182"/>
                <a:gd name="T30" fmla="*/ 58 w 209"/>
                <a:gd name="T31" fmla="*/ 20 h 182"/>
                <a:gd name="T32" fmla="*/ 44 w 209"/>
                <a:gd name="T33" fmla="*/ 3 h 182"/>
                <a:gd name="T34" fmla="*/ 39 w 209"/>
                <a:gd name="T35" fmla="*/ 1 h 182"/>
                <a:gd name="T36" fmla="*/ 34 w 209"/>
                <a:gd name="T37" fmla="*/ 0 h 182"/>
                <a:gd name="T38" fmla="*/ 34 w 209"/>
                <a:gd name="T39" fmla="*/ 0 h 182"/>
                <a:gd name="T40" fmla="*/ 13 w 209"/>
                <a:gd name="T41" fmla="*/ 15 h 182"/>
                <a:gd name="T42" fmla="*/ 1 w 209"/>
                <a:gd name="T43" fmla="*/ 69 h 182"/>
                <a:gd name="T44" fmla="*/ 8 w 209"/>
                <a:gd name="T45" fmla="*/ 86 h 182"/>
                <a:gd name="T46" fmla="*/ 8 w 209"/>
                <a:gd name="T47" fmla="*/ 169 h 182"/>
                <a:gd name="T48" fmla="*/ 21 w 209"/>
                <a:gd name="T49" fmla="*/ 182 h 182"/>
                <a:gd name="T50" fmla="*/ 34 w 209"/>
                <a:gd name="T51" fmla="*/ 169 h 182"/>
                <a:gd name="T52" fmla="*/ 34 w 209"/>
                <a:gd name="T53" fmla="*/ 91 h 182"/>
                <a:gd name="T54" fmla="*/ 46 w 209"/>
                <a:gd name="T55" fmla="*/ 78 h 182"/>
                <a:gd name="T56" fmla="*/ 50 w 209"/>
                <a:gd name="T57" fmla="*/ 58 h 182"/>
                <a:gd name="T58" fmla="*/ 89 w 209"/>
                <a:gd name="T59" fmla="*/ 73 h 182"/>
                <a:gd name="T60" fmla="*/ 90 w 209"/>
                <a:gd name="T61" fmla="*/ 73 h 182"/>
                <a:gd name="T62" fmla="*/ 99 w 209"/>
                <a:gd name="T63" fmla="*/ 67 h 182"/>
                <a:gd name="T64" fmla="*/ 131 w 209"/>
                <a:gd name="T65" fmla="*/ 56 h 182"/>
                <a:gd name="T66" fmla="*/ 136 w 209"/>
                <a:gd name="T67" fmla="*/ 78 h 182"/>
                <a:gd name="T68" fmla="*/ 145 w 209"/>
                <a:gd name="T69" fmla="*/ 90 h 182"/>
                <a:gd name="T70" fmla="*/ 151 w 209"/>
                <a:gd name="T71" fmla="*/ 90 h 182"/>
                <a:gd name="T72" fmla="*/ 159 w 209"/>
                <a:gd name="T73" fmla="*/ 81 h 182"/>
                <a:gd name="T74" fmla="*/ 147 w 209"/>
                <a:gd name="T75" fmla="*/ 41 h 182"/>
                <a:gd name="T76" fmla="*/ 150 w 209"/>
                <a:gd name="T77" fmla="*/ 40 h 182"/>
                <a:gd name="T78" fmla="*/ 163 w 209"/>
                <a:gd name="T79" fmla="*/ 83 h 182"/>
                <a:gd name="T80" fmla="*/ 154 w 209"/>
                <a:gd name="T81" fmla="*/ 93 h 182"/>
                <a:gd name="T82" fmla="*/ 135 w 209"/>
                <a:gd name="T83" fmla="*/ 93 h 182"/>
                <a:gd name="T84" fmla="*/ 135 w 209"/>
                <a:gd name="T85" fmla="*/ 147 h 182"/>
                <a:gd name="T86" fmla="*/ 209 w 209"/>
                <a:gd name="T87" fmla="*/ 147 h 182"/>
                <a:gd name="T88" fmla="*/ 209 w 209"/>
                <a:gd name="T89" fmla="*/ 93 h 182"/>
                <a:gd name="T90" fmla="*/ 191 w 209"/>
                <a:gd name="T91" fmla="*/ 93 h 182"/>
                <a:gd name="T92" fmla="*/ 160 w 209"/>
                <a:gd name="T93" fmla="*/ 93 h 182"/>
                <a:gd name="T94" fmla="*/ 165 w 209"/>
                <a:gd name="T95" fmla="*/ 89 h 182"/>
                <a:gd name="T96" fmla="*/ 172 w 209"/>
                <a:gd name="T97" fmla="*/ 92 h 182"/>
                <a:gd name="T98" fmla="*/ 174 w 209"/>
                <a:gd name="T99" fmla="*/ 92 h 182"/>
                <a:gd name="T100" fmla="*/ 179 w 209"/>
                <a:gd name="T101" fmla="*/ 89 h 182"/>
                <a:gd name="T102" fmla="*/ 184 w 209"/>
                <a:gd name="T103" fmla="*/ 93 h 182"/>
                <a:gd name="T104" fmla="*/ 160 w 209"/>
                <a:gd name="T105" fmla="*/ 93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9" h="182">
                  <a:moveTo>
                    <a:pt x="191" y="93"/>
                  </a:moveTo>
                  <a:cubicBezTo>
                    <a:pt x="190" y="88"/>
                    <a:pt x="186" y="84"/>
                    <a:pt x="182" y="83"/>
                  </a:cubicBezTo>
                  <a:cubicBezTo>
                    <a:pt x="182" y="82"/>
                    <a:pt x="182" y="81"/>
                    <a:pt x="182" y="80"/>
                  </a:cubicBezTo>
                  <a:cubicBezTo>
                    <a:pt x="181" y="74"/>
                    <a:pt x="166" y="15"/>
                    <a:pt x="166" y="15"/>
                  </a:cubicBezTo>
                  <a:cubicBezTo>
                    <a:pt x="163" y="5"/>
                    <a:pt x="157" y="0"/>
                    <a:pt x="148" y="0"/>
                  </a:cubicBezTo>
                  <a:cubicBezTo>
                    <a:pt x="148" y="0"/>
                    <a:pt x="148" y="0"/>
                    <a:pt x="148" y="0"/>
                  </a:cubicBezTo>
                  <a:cubicBezTo>
                    <a:pt x="148" y="0"/>
                    <a:pt x="145" y="0"/>
                    <a:pt x="142" y="1"/>
                  </a:cubicBezTo>
                  <a:cubicBezTo>
                    <a:pt x="140" y="1"/>
                    <a:pt x="137" y="3"/>
                    <a:pt x="137" y="3"/>
                  </a:cubicBezTo>
                  <a:cubicBezTo>
                    <a:pt x="131" y="6"/>
                    <a:pt x="125" y="12"/>
                    <a:pt x="124" y="20"/>
                  </a:cubicBezTo>
                  <a:cubicBezTo>
                    <a:pt x="124" y="20"/>
                    <a:pt x="124" y="20"/>
                    <a:pt x="124" y="21"/>
                  </a:cubicBezTo>
                  <a:cubicBezTo>
                    <a:pt x="122" y="32"/>
                    <a:pt x="120" y="40"/>
                    <a:pt x="117" y="43"/>
                  </a:cubicBezTo>
                  <a:cubicBezTo>
                    <a:pt x="113" y="47"/>
                    <a:pt x="105" y="48"/>
                    <a:pt x="90" y="48"/>
                  </a:cubicBezTo>
                  <a:cubicBezTo>
                    <a:pt x="86" y="48"/>
                    <a:pt x="83" y="50"/>
                    <a:pt x="82" y="53"/>
                  </a:cubicBezTo>
                  <a:cubicBezTo>
                    <a:pt x="73" y="51"/>
                    <a:pt x="67" y="48"/>
                    <a:pt x="65" y="45"/>
                  </a:cubicBezTo>
                  <a:cubicBezTo>
                    <a:pt x="61" y="41"/>
                    <a:pt x="60" y="33"/>
                    <a:pt x="58" y="21"/>
                  </a:cubicBezTo>
                  <a:cubicBezTo>
                    <a:pt x="58" y="20"/>
                    <a:pt x="58" y="20"/>
                    <a:pt x="58" y="20"/>
                  </a:cubicBezTo>
                  <a:cubicBezTo>
                    <a:pt x="57" y="12"/>
                    <a:pt x="51" y="6"/>
                    <a:pt x="44" y="3"/>
                  </a:cubicBezTo>
                  <a:cubicBezTo>
                    <a:pt x="44" y="3"/>
                    <a:pt x="42" y="1"/>
                    <a:pt x="39" y="1"/>
                  </a:cubicBezTo>
                  <a:cubicBezTo>
                    <a:pt x="37" y="0"/>
                    <a:pt x="34" y="0"/>
                    <a:pt x="34" y="0"/>
                  </a:cubicBezTo>
                  <a:cubicBezTo>
                    <a:pt x="34" y="0"/>
                    <a:pt x="34" y="0"/>
                    <a:pt x="34" y="0"/>
                  </a:cubicBezTo>
                  <a:cubicBezTo>
                    <a:pt x="25" y="0"/>
                    <a:pt x="15" y="5"/>
                    <a:pt x="13" y="15"/>
                  </a:cubicBezTo>
                  <a:cubicBezTo>
                    <a:pt x="1" y="69"/>
                    <a:pt x="1" y="69"/>
                    <a:pt x="1" y="69"/>
                  </a:cubicBezTo>
                  <a:cubicBezTo>
                    <a:pt x="0" y="76"/>
                    <a:pt x="3" y="82"/>
                    <a:pt x="8" y="86"/>
                  </a:cubicBezTo>
                  <a:cubicBezTo>
                    <a:pt x="8" y="169"/>
                    <a:pt x="8" y="169"/>
                    <a:pt x="8" y="169"/>
                  </a:cubicBezTo>
                  <a:cubicBezTo>
                    <a:pt x="8" y="176"/>
                    <a:pt x="14" y="182"/>
                    <a:pt x="21" y="182"/>
                  </a:cubicBezTo>
                  <a:cubicBezTo>
                    <a:pt x="29" y="182"/>
                    <a:pt x="34" y="176"/>
                    <a:pt x="34" y="169"/>
                  </a:cubicBezTo>
                  <a:cubicBezTo>
                    <a:pt x="34" y="91"/>
                    <a:pt x="34" y="91"/>
                    <a:pt x="34" y="91"/>
                  </a:cubicBezTo>
                  <a:cubicBezTo>
                    <a:pt x="40" y="89"/>
                    <a:pt x="44" y="85"/>
                    <a:pt x="46" y="78"/>
                  </a:cubicBezTo>
                  <a:cubicBezTo>
                    <a:pt x="50" y="58"/>
                    <a:pt x="50" y="58"/>
                    <a:pt x="50" y="58"/>
                  </a:cubicBezTo>
                  <a:cubicBezTo>
                    <a:pt x="57" y="66"/>
                    <a:pt x="68" y="70"/>
                    <a:pt x="89" y="73"/>
                  </a:cubicBezTo>
                  <a:cubicBezTo>
                    <a:pt x="89" y="73"/>
                    <a:pt x="90" y="73"/>
                    <a:pt x="90" y="73"/>
                  </a:cubicBezTo>
                  <a:cubicBezTo>
                    <a:pt x="94" y="73"/>
                    <a:pt x="98" y="71"/>
                    <a:pt x="99" y="67"/>
                  </a:cubicBezTo>
                  <a:cubicBezTo>
                    <a:pt x="115" y="66"/>
                    <a:pt x="125" y="63"/>
                    <a:pt x="131" y="56"/>
                  </a:cubicBezTo>
                  <a:cubicBezTo>
                    <a:pt x="136" y="78"/>
                    <a:pt x="136" y="78"/>
                    <a:pt x="136" y="78"/>
                  </a:cubicBezTo>
                  <a:cubicBezTo>
                    <a:pt x="137" y="84"/>
                    <a:pt x="141" y="88"/>
                    <a:pt x="145" y="90"/>
                  </a:cubicBezTo>
                  <a:cubicBezTo>
                    <a:pt x="151" y="90"/>
                    <a:pt x="151" y="90"/>
                    <a:pt x="151" y="90"/>
                  </a:cubicBezTo>
                  <a:cubicBezTo>
                    <a:pt x="153" y="86"/>
                    <a:pt x="155" y="83"/>
                    <a:pt x="159" y="81"/>
                  </a:cubicBezTo>
                  <a:cubicBezTo>
                    <a:pt x="156" y="66"/>
                    <a:pt x="151" y="50"/>
                    <a:pt x="147" y="41"/>
                  </a:cubicBezTo>
                  <a:cubicBezTo>
                    <a:pt x="145" y="36"/>
                    <a:pt x="148" y="35"/>
                    <a:pt x="150" y="40"/>
                  </a:cubicBezTo>
                  <a:cubicBezTo>
                    <a:pt x="152" y="45"/>
                    <a:pt x="160" y="68"/>
                    <a:pt x="163" y="83"/>
                  </a:cubicBezTo>
                  <a:cubicBezTo>
                    <a:pt x="158" y="84"/>
                    <a:pt x="155" y="88"/>
                    <a:pt x="154" y="93"/>
                  </a:cubicBezTo>
                  <a:cubicBezTo>
                    <a:pt x="135" y="93"/>
                    <a:pt x="135" y="93"/>
                    <a:pt x="135" y="93"/>
                  </a:cubicBezTo>
                  <a:cubicBezTo>
                    <a:pt x="135" y="147"/>
                    <a:pt x="135" y="147"/>
                    <a:pt x="135" y="147"/>
                  </a:cubicBezTo>
                  <a:cubicBezTo>
                    <a:pt x="209" y="147"/>
                    <a:pt x="209" y="147"/>
                    <a:pt x="209" y="147"/>
                  </a:cubicBezTo>
                  <a:cubicBezTo>
                    <a:pt x="209" y="93"/>
                    <a:pt x="209" y="93"/>
                    <a:pt x="209" y="93"/>
                  </a:cubicBezTo>
                  <a:lnTo>
                    <a:pt x="191" y="93"/>
                  </a:lnTo>
                  <a:close/>
                  <a:moveTo>
                    <a:pt x="160" y="93"/>
                  </a:moveTo>
                  <a:cubicBezTo>
                    <a:pt x="161" y="91"/>
                    <a:pt x="163" y="89"/>
                    <a:pt x="165" y="89"/>
                  </a:cubicBezTo>
                  <a:cubicBezTo>
                    <a:pt x="167" y="91"/>
                    <a:pt x="170" y="92"/>
                    <a:pt x="172" y="92"/>
                  </a:cubicBezTo>
                  <a:cubicBezTo>
                    <a:pt x="173" y="92"/>
                    <a:pt x="174" y="92"/>
                    <a:pt x="174" y="92"/>
                  </a:cubicBezTo>
                  <a:cubicBezTo>
                    <a:pt x="176" y="91"/>
                    <a:pt x="178" y="90"/>
                    <a:pt x="179" y="89"/>
                  </a:cubicBezTo>
                  <a:cubicBezTo>
                    <a:pt x="182" y="89"/>
                    <a:pt x="183" y="91"/>
                    <a:pt x="184" y="93"/>
                  </a:cubicBezTo>
                  <a:lnTo>
                    <a:pt x="160"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p>
          </p:txBody>
        </p:sp>
      </p:grpSp>
      <p:grpSp>
        <p:nvGrpSpPr>
          <p:cNvPr id="96" name="组合 95"/>
          <p:cNvGrpSpPr/>
          <p:nvPr/>
        </p:nvGrpSpPr>
        <p:grpSpPr>
          <a:xfrm>
            <a:off x="9148406" y="5287902"/>
            <a:ext cx="590906" cy="594698"/>
            <a:chOff x="4554542" y="4102100"/>
            <a:chExt cx="495296" cy="498474"/>
          </a:xfrm>
        </p:grpSpPr>
        <p:sp>
          <p:nvSpPr>
            <p:cNvPr id="97" name="Freeform 90"/>
            <p:cNvSpPr>
              <a:spLocks/>
            </p:cNvSpPr>
            <p:nvPr/>
          </p:nvSpPr>
          <p:spPr bwMode="auto">
            <a:xfrm>
              <a:off x="4554542" y="4154486"/>
              <a:ext cx="446088" cy="446088"/>
            </a:xfrm>
            <a:custGeom>
              <a:avLst/>
              <a:gdLst>
                <a:gd name="T0" fmla="*/ 104 w 208"/>
                <a:gd name="T1" fmla="*/ 208 h 208"/>
                <a:gd name="T2" fmla="*/ 208 w 208"/>
                <a:gd name="T3" fmla="*/ 104 h 208"/>
                <a:gd name="T4" fmla="*/ 196 w 208"/>
                <a:gd name="T5" fmla="*/ 55 h 208"/>
                <a:gd name="T6" fmla="*/ 194 w 208"/>
                <a:gd name="T7" fmla="*/ 55 h 208"/>
                <a:gd name="T8" fmla="*/ 192 w 208"/>
                <a:gd name="T9" fmla="*/ 55 h 208"/>
                <a:gd name="T10" fmla="*/ 179 w 208"/>
                <a:gd name="T11" fmla="*/ 54 h 208"/>
                <a:gd name="T12" fmla="*/ 169 w 208"/>
                <a:gd name="T13" fmla="*/ 63 h 208"/>
                <a:gd name="T14" fmla="*/ 181 w 208"/>
                <a:gd name="T15" fmla="*/ 104 h 208"/>
                <a:gd name="T16" fmla="*/ 104 w 208"/>
                <a:gd name="T17" fmla="*/ 180 h 208"/>
                <a:gd name="T18" fmla="*/ 28 w 208"/>
                <a:gd name="T19" fmla="*/ 104 h 208"/>
                <a:gd name="T20" fmla="*/ 104 w 208"/>
                <a:gd name="T21" fmla="*/ 27 h 208"/>
                <a:gd name="T22" fmla="*/ 145 w 208"/>
                <a:gd name="T23" fmla="*/ 39 h 208"/>
                <a:gd name="T24" fmla="*/ 153 w 208"/>
                <a:gd name="T25" fmla="*/ 30 h 208"/>
                <a:gd name="T26" fmla="*/ 152 w 208"/>
                <a:gd name="T27" fmla="*/ 15 h 208"/>
                <a:gd name="T28" fmla="*/ 152 w 208"/>
                <a:gd name="T29" fmla="*/ 11 h 208"/>
                <a:gd name="T30" fmla="*/ 104 w 208"/>
                <a:gd name="T31" fmla="*/ 0 h 208"/>
                <a:gd name="T32" fmla="*/ 0 w 208"/>
                <a:gd name="T33" fmla="*/ 104 h 208"/>
                <a:gd name="T34" fmla="*/ 104 w 208"/>
                <a:gd name="T35"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8" h="208">
                  <a:moveTo>
                    <a:pt x="104" y="208"/>
                  </a:moveTo>
                  <a:cubicBezTo>
                    <a:pt x="162" y="208"/>
                    <a:pt x="208" y="161"/>
                    <a:pt x="208" y="104"/>
                  </a:cubicBezTo>
                  <a:cubicBezTo>
                    <a:pt x="208" y="86"/>
                    <a:pt x="204" y="69"/>
                    <a:pt x="196" y="55"/>
                  </a:cubicBezTo>
                  <a:cubicBezTo>
                    <a:pt x="195" y="55"/>
                    <a:pt x="194" y="55"/>
                    <a:pt x="194" y="55"/>
                  </a:cubicBezTo>
                  <a:cubicBezTo>
                    <a:pt x="193" y="55"/>
                    <a:pt x="193" y="55"/>
                    <a:pt x="192" y="55"/>
                  </a:cubicBezTo>
                  <a:cubicBezTo>
                    <a:pt x="179" y="54"/>
                    <a:pt x="179" y="54"/>
                    <a:pt x="179" y="54"/>
                  </a:cubicBezTo>
                  <a:cubicBezTo>
                    <a:pt x="169" y="63"/>
                    <a:pt x="169" y="63"/>
                    <a:pt x="169" y="63"/>
                  </a:cubicBezTo>
                  <a:cubicBezTo>
                    <a:pt x="177" y="75"/>
                    <a:pt x="181" y="89"/>
                    <a:pt x="181" y="104"/>
                  </a:cubicBezTo>
                  <a:cubicBezTo>
                    <a:pt x="181" y="146"/>
                    <a:pt x="147" y="180"/>
                    <a:pt x="104" y="180"/>
                  </a:cubicBezTo>
                  <a:cubicBezTo>
                    <a:pt x="62" y="180"/>
                    <a:pt x="28" y="146"/>
                    <a:pt x="28" y="104"/>
                  </a:cubicBezTo>
                  <a:cubicBezTo>
                    <a:pt x="28" y="61"/>
                    <a:pt x="62" y="27"/>
                    <a:pt x="104" y="27"/>
                  </a:cubicBezTo>
                  <a:cubicBezTo>
                    <a:pt x="119" y="27"/>
                    <a:pt x="133" y="31"/>
                    <a:pt x="145" y="39"/>
                  </a:cubicBezTo>
                  <a:cubicBezTo>
                    <a:pt x="153" y="30"/>
                    <a:pt x="153" y="30"/>
                    <a:pt x="153" y="30"/>
                  </a:cubicBezTo>
                  <a:cubicBezTo>
                    <a:pt x="152" y="15"/>
                    <a:pt x="152" y="15"/>
                    <a:pt x="152" y="15"/>
                  </a:cubicBezTo>
                  <a:cubicBezTo>
                    <a:pt x="152" y="14"/>
                    <a:pt x="152" y="12"/>
                    <a:pt x="152" y="11"/>
                  </a:cubicBezTo>
                  <a:cubicBezTo>
                    <a:pt x="138" y="4"/>
                    <a:pt x="121" y="0"/>
                    <a:pt x="104" y="0"/>
                  </a:cubicBezTo>
                  <a:cubicBezTo>
                    <a:pt x="47" y="0"/>
                    <a:pt x="0" y="46"/>
                    <a:pt x="0" y="104"/>
                  </a:cubicBezTo>
                  <a:cubicBezTo>
                    <a:pt x="0" y="161"/>
                    <a:pt x="47" y="208"/>
                    <a:pt x="104" y="20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91"/>
            <p:cNvSpPr>
              <a:spLocks/>
            </p:cNvSpPr>
            <p:nvPr/>
          </p:nvSpPr>
          <p:spPr bwMode="auto">
            <a:xfrm>
              <a:off x="4668838" y="4265612"/>
              <a:ext cx="217488" cy="220663"/>
            </a:xfrm>
            <a:custGeom>
              <a:avLst/>
              <a:gdLst>
                <a:gd name="T0" fmla="*/ 51 w 102"/>
                <a:gd name="T1" fmla="*/ 25 h 103"/>
                <a:gd name="T2" fmla="*/ 53 w 102"/>
                <a:gd name="T3" fmla="*/ 25 h 103"/>
                <a:gd name="T4" fmla="*/ 73 w 102"/>
                <a:gd name="T5" fmla="*/ 6 h 103"/>
                <a:gd name="T6" fmla="*/ 73 w 102"/>
                <a:gd name="T7" fmla="*/ 5 h 103"/>
                <a:gd name="T8" fmla="*/ 51 w 102"/>
                <a:gd name="T9" fmla="*/ 0 h 103"/>
                <a:gd name="T10" fmla="*/ 0 w 102"/>
                <a:gd name="T11" fmla="*/ 52 h 103"/>
                <a:gd name="T12" fmla="*/ 51 w 102"/>
                <a:gd name="T13" fmla="*/ 103 h 103"/>
                <a:gd name="T14" fmla="*/ 102 w 102"/>
                <a:gd name="T15" fmla="*/ 52 h 103"/>
                <a:gd name="T16" fmla="*/ 98 w 102"/>
                <a:gd name="T17" fmla="*/ 30 h 103"/>
                <a:gd name="T18" fmla="*/ 97 w 102"/>
                <a:gd name="T19" fmla="*/ 30 h 103"/>
                <a:gd name="T20" fmla="*/ 78 w 102"/>
                <a:gd name="T21" fmla="*/ 50 h 103"/>
                <a:gd name="T22" fmla="*/ 78 w 102"/>
                <a:gd name="T23" fmla="*/ 52 h 103"/>
                <a:gd name="T24" fmla="*/ 51 w 102"/>
                <a:gd name="T25" fmla="*/ 79 h 103"/>
                <a:gd name="T26" fmla="*/ 24 w 102"/>
                <a:gd name="T27" fmla="*/ 52 h 103"/>
                <a:gd name="T28" fmla="*/ 51 w 102"/>
                <a:gd name="T29" fmla="*/ 25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2" h="103">
                  <a:moveTo>
                    <a:pt x="51" y="25"/>
                  </a:moveTo>
                  <a:cubicBezTo>
                    <a:pt x="52" y="25"/>
                    <a:pt x="53" y="25"/>
                    <a:pt x="53" y="25"/>
                  </a:cubicBezTo>
                  <a:cubicBezTo>
                    <a:pt x="73" y="6"/>
                    <a:pt x="73" y="6"/>
                    <a:pt x="73" y="6"/>
                  </a:cubicBezTo>
                  <a:cubicBezTo>
                    <a:pt x="73" y="5"/>
                    <a:pt x="73" y="5"/>
                    <a:pt x="73" y="5"/>
                  </a:cubicBezTo>
                  <a:cubicBezTo>
                    <a:pt x="66" y="2"/>
                    <a:pt x="59" y="0"/>
                    <a:pt x="51" y="0"/>
                  </a:cubicBezTo>
                  <a:cubicBezTo>
                    <a:pt x="23" y="0"/>
                    <a:pt x="0" y="23"/>
                    <a:pt x="0" y="52"/>
                  </a:cubicBezTo>
                  <a:cubicBezTo>
                    <a:pt x="0" y="80"/>
                    <a:pt x="23" y="103"/>
                    <a:pt x="51" y="103"/>
                  </a:cubicBezTo>
                  <a:cubicBezTo>
                    <a:pt x="80" y="103"/>
                    <a:pt x="102" y="80"/>
                    <a:pt x="102" y="52"/>
                  </a:cubicBezTo>
                  <a:cubicBezTo>
                    <a:pt x="102" y="44"/>
                    <a:pt x="101" y="37"/>
                    <a:pt x="98" y="30"/>
                  </a:cubicBezTo>
                  <a:cubicBezTo>
                    <a:pt x="97" y="30"/>
                    <a:pt x="97" y="30"/>
                    <a:pt x="97" y="30"/>
                  </a:cubicBezTo>
                  <a:cubicBezTo>
                    <a:pt x="78" y="50"/>
                    <a:pt x="78" y="50"/>
                    <a:pt x="78" y="50"/>
                  </a:cubicBezTo>
                  <a:cubicBezTo>
                    <a:pt x="78" y="50"/>
                    <a:pt x="78" y="51"/>
                    <a:pt x="78" y="52"/>
                  </a:cubicBezTo>
                  <a:cubicBezTo>
                    <a:pt x="78" y="67"/>
                    <a:pt x="66" y="79"/>
                    <a:pt x="51" y="79"/>
                  </a:cubicBezTo>
                  <a:cubicBezTo>
                    <a:pt x="36" y="79"/>
                    <a:pt x="24" y="67"/>
                    <a:pt x="24" y="52"/>
                  </a:cubicBezTo>
                  <a:cubicBezTo>
                    <a:pt x="24" y="37"/>
                    <a:pt x="36" y="25"/>
                    <a:pt x="51" y="2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92"/>
            <p:cNvSpPr>
              <a:spLocks/>
            </p:cNvSpPr>
            <p:nvPr/>
          </p:nvSpPr>
          <p:spPr bwMode="auto">
            <a:xfrm>
              <a:off x="4776788" y="4102100"/>
              <a:ext cx="273050" cy="273050"/>
            </a:xfrm>
            <a:custGeom>
              <a:avLst/>
              <a:gdLst>
                <a:gd name="T0" fmla="*/ 107 w 127"/>
                <a:gd name="T1" fmla="*/ 35 h 127"/>
                <a:gd name="T2" fmla="*/ 114 w 127"/>
                <a:gd name="T3" fmla="*/ 29 h 127"/>
                <a:gd name="T4" fmla="*/ 114 w 127"/>
                <a:gd name="T5" fmla="*/ 19 h 127"/>
                <a:gd name="T6" fmla="*/ 109 w 127"/>
                <a:gd name="T7" fmla="*/ 14 h 127"/>
                <a:gd name="T8" fmla="*/ 104 w 127"/>
                <a:gd name="T9" fmla="*/ 12 h 127"/>
                <a:gd name="T10" fmla="*/ 99 w 127"/>
                <a:gd name="T11" fmla="*/ 14 h 127"/>
                <a:gd name="T12" fmla="*/ 92 w 127"/>
                <a:gd name="T13" fmla="*/ 21 h 127"/>
                <a:gd name="T14" fmla="*/ 91 w 127"/>
                <a:gd name="T15" fmla="*/ 3 h 127"/>
                <a:gd name="T16" fmla="*/ 88 w 127"/>
                <a:gd name="T17" fmla="*/ 0 h 127"/>
                <a:gd name="T18" fmla="*/ 87 w 127"/>
                <a:gd name="T19" fmla="*/ 1 h 127"/>
                <a:gd name="T20" fmla="*/ 59 w 127"/>
                <a:gd name="T21" fmla="*/ 29 h 127"/>
                <a:gd name="T22" fmla="*/ 55 w 127"/>
                <a:gd name="T23" fmla="*/ 38 h 127"/>
                <a:gd name="T24" fmla="*/ 55 w 127"/>
                <a:gd name="T25" fmla="*/ 39 h 127"/>
                <a:gd name="T26" fmla="*/ 57 w 127"/>
                <a:gd name="T27" fmla="*/ 57 h 127"/>
                <a:gd name="T28" fmla="*/ 47 w 127"/>
                <a:gd name="T29" fmla="*/ 67 h 127"/>
                <a:gd name="T30" fmla="*/ 29 w 127"/>
                <a:gd name="T31" fmla="*/ 85 h 127"/>
                <a:gd name="T32" fmla="*/ 28 w 127"/>
                <a:gd name="T33" fmla="*/ 85 h 127"/>
                <a:gd name="T34" fmla="*/ 11 w 127"/>
                <a:gd name="T35" fmla="*/ 103 h 127"/>
                <a:gd name="T36" fmla="*/ 3 w 127"/>
                <a:gd name="T37" fmla="*/ 111 h 127"/>
                <a:gd name="T38" fmla="*/ 1 w 127"/>
                <a:gd name="T39" fmla="*/ 114 h 127"/>
                <a:gd name="T40" fmla="*/ 1 w 127"/>
                <a:gd name="T41" fmla="*/ 121 h 127"/>
                <a:gd name="T42" fmla="*/ 7 w 127"/>
                <a:gd name="T43" fmla="*/ 127 h 127"/>
                <a:gd name="T44" fmla="*/ 7 w 127"/>
                <a:gd name="T45" fmla="*/ 127 h 127"/>
                <a:gd name="T46" fmla="*/ 13 w 127"/>
                <a:gd name="T47" fmla="*/ 127 h 127"/>
                <a:gd name="T48" fmla="*/ 17 w 127"/>
                <a:gd name="T49" fmla="*/ 125 h 127"/>
                <a:gd name="T50" fmla="*/ 72 w 127"/>
                <a:gd name="T51" fmla="*/ 70 h 127"/>
                <a:gd name="T52" fmla="*/ 88 w 127"/>
                <a:gd name="T53" fmla="*/ 72 h 127"/>
                <a:gd name="T54" fmla="*/ 89 w 127"/>
                <a:gd name="T55" fmla="*/ 72 h 127"/>
                <a:gd name="T56" fmla="*/ 90 w 127"/>
                <a:gd name="T57" fmla="*/ 72 h 127"/>
                <a:gd name="T58" fmla="*/ 98 w 127"/>
                <a:gd name="T59" fmla="*/ 68 h 127"/>
                <a:gd name="T60" fmla="*/ 126 w 127"/>
                <a:gd name="T61" fmla="*/ 40 h 127"/>
                <a:gd name="T62" fmla="*/ 124 w 127"/>
                <a:gd name="T63" fmla="*/ 36 h 127"/>
                <a:gd name="T64" fmla="*/ 107 w 127"/>
                <a:gd name="T65" fmla="*/ 35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7" h="127">
                  <a:moveTo>
                    <a:pt x="107" y="35"/>
                  </a:moveTo>
                  <a:cubicBezTo>
                    <a:pt x="114" y="29"/>
                    <a:pt x="114" y="29"/>
                    <a:pt x="114" y="29"/>
                  </a:cubicBezTo>
                  <a:cubicBezTo>
                    <a:pt x="116" y="26"/>
                    <a:pt x="116" y="21"/>
                    <a:pt x="114" y="19"/>
                  </a:cubicBezTo>
                  <a:cubicBezTo>
                    <a:pt x="109" y="14"/>
                    <a:pt x="109" y="14"/>
                    <a:pt x="109" y="14"/>
                  </a:cubicBezTo>
                  <a:cubicBezTo>
                    <a:pt x="108" y="13"/>
                    <a:pt x="106" y="12"/>
                    <a:pt x="104" y="12"/>
                  </a:cubicBezTo>
                  <a:cubicBezTo>
                    <a:pt x="102" y="12"/>
                    <a:pt x="101" y="13"/>
                    <a:pt x="99" y="14"/>
                  </a:cubicBezTo>
                  <a:cubicBezTo>
                    <a:pt x="92" y="21"/>
                    <a:pt x="92" y="21"/>
                    <a:pt x="92" y="21"/>
                  </a:cubicBezTo>
                  <a:cubicBezTo>
                    <a:pt x="91" y="3"/>
                    <a:pt x="91" y="3"/>
                    <a:pt x="91" y="3"/>
                  </a:cubicBezTo>
                  <a:cubicBezTo>
                    <a:pt x="91" y="1"/>
                    <a:pt x="89" y="0"/>
                    <a:pt x="88" y="0"/>
                  </a:cubicBezTo>
                  <a:cubicBezTo>
                    <a:pt x="88" y="0"/>
                    <a:pt x="87" y="1"/>
                    <a:pt x="87" y="1"/>
                  </a:cubicBezTo>
                  <a:cubicBezTo>
                    <a:pt x="59" y="29"/>
                    <a:pt x="59" y="29"/>
                    <a:pt x="59" y="29"/>
                  </a:cubicBezTo>
                  <a:cubicBezTo>
                    <a:pt x="56" y="31"/>
                    <a:pt x="55" y="35"/>
                    <a:pt x="55" y="38"/>
                  </a:cubicBezTo>
                  <a:cubicBezTo>
                    <a:pt x="55" y="39"/>
                    <a:pt x="55" y="39"/>
                    <a:pt x="55" y="39"/>
                  </a:cubicBezTo>
                  <a:cubicBezTo>
                    <a:pt x="57" y="57"/>
                    <a:pt x="57" y="57"/>
                    <a:pt x="57" y="57"/>
                  </a:cubicBezTo>
                  <a:cubicBezTo>
                    <a:pt x="47" y="67"/>
                    <a:pt x="47" y="67"/>
                    <a:pt x="47" y="67"/>
                  </a:cubicBezTo>
                  <a:cubicBezTo>
                    <a:pt x="29" y="85"/>
                    <a:pt x="29" y="85"/>
                    <a:pt x="29" y="85"/>
                  </a:cubicBezTo>
                  <a:cubicBezTo>
                    <a:pt x="28" y="85"/>
                    <a:pt x="28" y="85"/>
                    <a:pt x="28" y="85"/>
                  </a:cubicBezTo>
                  <a:cubicBezTo>
                    <a:pt x="11" y="103"/>
                    <a:pt x="11" y="103"/>
                    <a:pt x="11" y="103"/>
                  </a:cubicBezTo>
                  <a:cubicBezTo>
                    <a:pt x="3" y="111"/>
                    <a:pt x="3" y="111"/>
                    <a:pt x="3" y="111"/>
                  </a:cubicBezTo>
                  <a:cubicBezTo>
                    <a:pt x="2" y="112"/>
                    <a:pt x="1" y="113"/>
                    <a:pt x="1" y="114"/>
                  </a:cubicBezTo>
                  <a:cubicBezTo>
                    <a:pt x="1" y="121"/>
                    <a:pt x="1" y="121"/>
                    <a:pt x="1" y="121"/>
                  </a:cubicBezTo>
                  <a:cubicBezTo>
                    <a:pt x="0" y="124"/>
                    <a:pt x="3" y="127"/>
                    <a:pt x="7" y="127"/>
                  </a:cubicBezTo>
                  <a:cubicBezTo>
                    <a:pt x="7" y="127"/>
                    <a:pt x="7" y="127"/>
                    <a:pt x="7" y="127"/>
                  </a:cubicBezTo>
                  <a:cubicBezTo>
                    <a:pt x="13" y="127"/>
                    <a:pt x="13" y="127"/>
                    <a:pt x="13" y="127"/>
                  </a:cubicBezTo>
                  <a:cubicBezTo>
                    <a:pt x="15" y="127"/>
                    <a:pt x="16" y="126"/>
                    <a:pt x="17" y="125"/>
                  </a:cubicBezTo>
                  <a:cubicBezTo>
                    <a:pt x="72" y="70"/>
                    <a:pt x="72" y="70"/>
                    <a:pt x="72" y="70"/>
                  </a:cubicBezTo>
                  <a:cubicBezTo>
                    <a:pt x="88" y="72"/>
                    <a:pt x="88" y="72"/>
                    <a:pt x="88" y="72"/>
                  </a:cubicBezTo>
                  <a:cubicBezTo>
                    <a:pt x="89" y="72"/>
                    <a:pt x="89" y="72"/>
                    <a:pt x="89" y="72"/>
                  </a:cubicBezTo>
                  <a:cubicBezTo>
                    <a:pt x="90" y="72"/>
                    <a:pt x="90" y="72"/>
                    <a:pt x="90" y="72"/>
                  </a:cubicBezTo>
                  <a:cubicBezTo>
                    <a:pt x="93" y="72"/>
                    <a:pt x="96" y="70"/>
                    <a:pt x="98" y="68"/>
                  </a:cubicBezTo>
                  <a:cubicBezTo>
                    <a:pt x="126" y="40"/>
                    <a:pt x="126" y="40"/>
                    <a:pt x="126" y="40"/>
                  </a:cubicBezTo>
                  <a:cubicBezTo>
                    <a:pt x="127" y="39"/>
                    <a:pt x="126" y="36"/>
                    <a:pt x="124" y="36"/>
                  </a:cubicBezTo>
                  <a:lnTo>
                    <a:pt x="107" y="3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630854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700086" y="6089650"/>
            <a:ext cx="3886905" cy="11520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8121740" y="602219"/>
            <a:ext cx="5084620" cy="7422945"/>
            <a:chOff x="8151721" y="291298"/>
            <a:chExt cx="5084620" cy="7422945"/>
          </a:xfrm>
        </p:grpSpPr>
        <p:sp>
          <p:nvSpPr>
            <p:cNvPr id="35" name="矩形 34"/>
            <p:cNvSpPr/>
            <p:nvPr/>
          </p:nvSpPr>
          <p:spPr>
            <a:xfrm rot="2678193">
              <a:off x="9296158" y="4145726"/>
              <a:ext cx="3940183" cy="3268984"/>
            </a:xfrm>
            <a:prstGeom prst="rect">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rot="2735885">
              <a:off x="8151721" y="6380118"/>
              <a:ext cx="1334125" cy="1334125"/>
            </a:xfrm>
            <a:prstGeom prst="rect">
              <a:avLst/>
            </a:prstGeom>
            <a:solidFill>
              <a:srgbClr val="004267">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rot="2575587">
              <a:off x="10909034" y="485869"/>
              <a:ext cx="714427" cy="714427"/>
            </a:xfrm>
            <a:prstGeom prst="rect">
              <a:avLst/>
            </a:prstGeom>
            <a:solidFill>
              <a:schemeClr val="accent3">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rot="2575587">
              <a:off x="10274728" y="291298"/>
              <a:ext cx="178029" cy="178029"/>
            </a:xfrm>
            <a:prstGeom prst="rect">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161467" y="88525"/>
            <a:ext cx="5934533" cy="904486"/>
            <a:chOff x="-4765" y="67065"/>
            <a:chExt cx="5934533" cy="904486"/>
          </a:xfrm>
        </p:grpSpPr>
        <p:sp>
          <p:nvSpPr>
            <p:cNvPr id="16" name="文本框 15"/>
            <p:cNvSpPr txBox="1"/>
            <p:nvPr/>
          </p:nvSpPr>
          <p:spPr>
            <a:xfrm>
              <a:off x="1248385" y="279053"/>
              <a:ext cx="4681383" cy="646331"/>
            </a:xfrm>
            <a:prstGeom prst="rect">
              <a:avLst/>
            </a:prstGeom>
            <a:noFill/>
          </p:spPr>
          <p:txBody>
            <a:bodyPr wrap="square" rtlCol="0">
              <a:spAutoFit/>
            </a:bodyPr>
            <a:lstStyle/>
            <a:p>
              <a:pPr lvl="0"/>
              <a:r>
                <a:rPr lang="en-US" altLang="zh-CN" sz="3600" dirty="0">
                  <a:solidFill>
                    <a:schemeClr val="accent3">
                      <a:lumMod val="50000"/>
                    </a:schemeClr>
                  </a:solidFill>
                </a:rPr>
                <a:t>Gender values</a:t>
              </a:r>
              <a:endParaRPr lang="zh-CN" altLang="zh-CN" sz="3600" dirty="0">
                <a:solidFill>
                  <a:schemeClr val="accent3">
                    <a:lumMod val="50000"/>
                  </a:schemeClr>
                </a:solidFill>
              </a:endParaRPr>
            </a:p>
          </p:txBody>
        </p:sp>
        <p:grpSp>
          <p:nvGrpSpPr>
            <p:cNvPr id="17" name="组合 16"/>
            <p:cNvGrpSpPr/>
            <p:nvPr/>
          </p:nvGrpSpPr>
          <p:grpSpPr>
            <a:xfrm>
              <a:off x="-4765" y="67065"/>
              <a:ext cx="2244618" cy="904486"/>
              <a:chOff x="-4765" y="67065"/>
              <a:chExt cx="2244618" cy="904486"/>
            </a:xfrm>
          </p:grpSpPr>
          <p:sp>
            <p:nvSpPr>
              <p:cNvPr id="18" name="矩形 17"/>
              <p:cNvSpPr/>
              <p:nvPr/>
            </p:nvSpPr>
            <p:spPr>
              <a:xfrm>
                <a:off x="1091010" y="131429"/>
                <a:ext cx="157375"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765" y="67065"/>
                <a:ext cx="2244618" cy="904486"/>
                <a:chOff x="-4765" y="67065"/>
                <a:chExt cx="2244618" cy="904486"/>
              </a:xfrm>
            </p:grpSpPr>
            <p:sp>
              <p:nvSpPr>
                <p:cNvPr id="20" name="矩形 19"/>
                <p:cNvSpPr/>
                <p:nvPr/>
              </p:nvSpPr>
              <p:spPr>
                <a:xfrm>
                  <a:off x="-4765" y="142875"/>
                  <a:ext cx="981293"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27953" y="67065"/>
                  <a:ext cx="2211900" cy="904486"/>
                  <a:chOff x="27953" y="67065"/>
                  <a:chExt cx="2211900" cy="904486"/>
                </a:xfrm>
              </p:grpSpPr>
              <p:sp>
                <p:nvSpPr>
                  <p:cNvPr id="22" name="文本框 21"/>
                  <p:cNvSpPr txBox="1"/>
                  <p:nvPr/>
                </p:nvSpPr>
                <p:spPr>
                  <a:xfrm>
                    <a:off x="27953" y="67065"/>
                    <a:ext cx="2211900" cy="769441"/>
                  </a:xfrm>
                  <a:prstGeom prst="rect">
                    <a:avLst/>
                  </a:prstGeom>
                  <a:noFill/>
                </p:spPr>
                <p:txBody>
                  <a:bodyPr wrap="square" rtlCol="0">
                    <a:spAutoFit/>
                  </a:bodyPr>
                  <a:lstStyle/>
                  <a:p>
                    <a:r>
                      <a:rPr lang="en-US" altLang="zh-CN" sz="4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3.1</a:t>
                    </a:r>
                    <a:endParaRPr lang="zh-CN" altLang="en-US" sz="4400" dirty="0">
                      <a:solidFill>
                        <a:schemeClr val="bg1"/>
                      </a:solidFill>
                      <a:latin typeface="Segoe UI Black" panose="020B0A02040204020203" pitchFamily="34" charset="0"/>
                      <a:cs typeface="Segoe UI Black" panose="020B0A02040204020203" pitchFamily="34" charset="0"/>
                    </a:endParaRPr>
                  </a:p>
                </p:txBody>
              </p:sp>
              <p:sp>
                <p:nvSpPr>
                  <p:cNvPr id="23" name="文本框 22"/>
                  <p:cNvSpPr txBox="1"/>
                  <p:nvPr/>
                </p:nvSpPr>
                <p:spPr>
                  <a:xfrm>
                    <a:off x="86372" y="602219"/>
                    <a:ext cx="575833" cy="369332"/>
                  </a:xfrm>
                  <a:prstGeom prst="rect">
                    <a:avLst/>
                  </a:prstGeom>
                  <a:noFill/>
                </p:spPr>
                <p:txBody>
                  <a:bodyPr wrap="square" rtlCol="0">
                    <a:spAutoFit/>
                  </a:bodyPr>
                  <a:lstStyle/>
                  <a:p>
                    <a:r>
                      <a:rPr lang="en-US" altLang="zh-CN" dirty="0">
                        <a:solidFill>
                          <a:schemeClr val="bg1"/>
                        </a:solidFill>
                      </a:rPr>
                      <a:t>Part</a:t>
                    </a:r>
                    <a:endParaRPr lang="zh-CN" altLang="en-US" dirty="0">
                      <a:solidFill>
                        <a:schemeClr val="bg1"/>
                      </a:solidFill>
                    </a:endParaRPr>
                  </a:p>
                </p:txBody>
              </p:sp>
            </p:grpSp>
          </p:grpSp>
        </p:grpSp>
      </p:grpSp>
      <p:sp>
        <p:nvSpPr>
          <p:cNvPr id="2" name="矩形 1"/>
          <p:cNvSpPr/>
          <p:nvPr/>
        </p:nvSpPr>
        <p:spPr>
          <a:xfrm>
            <a:off x="622996" y="1264592"/>
            <a:ext cx="2211900" cy="500784"/>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800" b="1" dirty="0">
                <a:solidFill>
                  <a:schemeClr val="bg1"/>
                </a:solidFill>
                <a:latin typeface="Segoe UI Emoji" panose="020B0502040204020203" pitchFamily="34" charset="0"/>
                <a:ea typeface="Segoe UI Emoji" panose="020B0502040204020203" pitchFamily="34" charset="0"/>
              </a:rPr>
              <a:t>Violin Plot</a:t>
            </a:r>
            <a:endParaRPr lang="zh-CN" altLang="en-US" sz="2800" b="1" dirty="0">
              <a:solidFill>
                <a:schemeClr val="bg1"/>
              </a:solidFill>
              <a:latin typeface="Segoe UI Emoji" panose="020B0502040204020203" pitchFamily="34" charset="0"/>
            </a:endParaRPr>
          </a:p>
        </p:txBody>
      </p:sp>
      <p:sp>
        <p:nvSpPr>
          <p:cNvPr id="39" name="文本框 38"/>
          <p:cNvSpPr txBox="1"/>
          <p:nvPr/>
        </p:nvSpPr>
        <p:spPr>
          <a:xfrm>
            <a:off x="549625" y="1806834"/>
            <a:ext cx="3886904" cy="4832092"/>
          </a:xfrm>
          <a:prstGeom prst="rect">
            <a:avLst/>
          </a:prstGeom>
          <a:noFill/>
        </p:spPr>
        <p:txBody>
          <a:bodyPr wrap="square" rtlCol="0">
            <a:spAutoFit/>
          </a:bodyPr>
          <a:lstStyle/>
          <a:p>
            <a:pPr marL="285750" indent="-285750">
              <a:buFont typeface="Arial" panose="020B0604020202020204" pitchFamily="34" charset="0"/>
              <a:buChar char="•"/>
            </a:pPr>
            <a:r>
              <a:rPr lang="en-US" altLang="zh-CN" sz="2000" dirty="0"/>
              <a:t>the number of male participants aged between 56-65 years is relatively large than female in the same age group. </a:t>
            </a:r>
          </a:p>
          <a:p>
            <a:pPr marL="285750" indent="-285750">
              <a:buFont typeface="Arial" panose="020B0604020202020204" pitchFamily="34" charset="0"/>
              <a:buChar char="•"/>
            </a:pPr>
            <a:r>
              <a:rPr lang="en-US" altLang="zh-CN" sz="2000" dirty="0"/>
              <a:t>Both male/female participants who are 66-70 years are in a small amount with about twenty at most.</a:t>
            </a:r>
          </a:p>
          <a:p>
            <a:pPr marL="285750" indent="-285750">
              <a:buFont typeface="Arial" panose="020B0604020202020204" pitchFamily="34" charset="0"/>
              <a:buChar char="•"/>
            </a:pPr>
            <a:r>
              <a:rPr lang="en-US" altLang="zh-CN" sz="2000" dirty="0"/>
              <a:t>Most of respondents are age in 26-65 years.</a:t>
            </a:r>
          </a:p>
          <a:p>
            <a:pPr marL="285750" indent="-285750">
              <a:buFont typeface="Arial" panose="020B0604020202020204" pitchFamily="34" charset="0"/>
              <a:buChar char="•"/>
            </a:pPr>
            <a:r>
              <a:rPr lang="en-US" altLang="zh-CN" sz="2000" dirty="0"/>
              <a:t>Viewpoint from middle-age people mostly could be representative.</a:t>
            </a:r>
            <a:endParaRPr lang="zh-CN" altLang="en-US" sz="2800" dirty="0"/>
          </a:p>
          <a:p>
            <a:endParaRPr lang="zh-CN" altLang="en-US" sz="2400" dirty="0"/>
          </a:p>
          <a:p>
            <a:endParaRPr lang="zh-CN" altLang="en-US" sz="2400" dirty="0"/>
          </a:p>
        </p:txBody>
      </p:sp>
      <p:pic>
        <p:nvPicPr>
          <p:cNvPr id="24" name="图片 23">
            <a:extLst>
              <a:ext uri="{FF2B5EF4-FFF2-40B4-BE49-F238E27FC236}">
                <a16:creationId xmlns:a16="http://schemas.microsoft.com/office/drawing/2014/main" id="{51CC71B7-180C-3B4A-93B7-079CF6F1CDAE}"/>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730056" y="1465802"/>
            <a:ext cx="7238423" cy="4611993"/>
          </a:xfrm>
          <a:prstGeom prst="rect">
            <a:avLst/>
          </a:prstGeom>
        </p:spPr>
      </p:pic>
      <p:sp>
        <p:nvSpPr>
          <p:cNvPr id="3" name="文本框 2">
            <a:extLst>
              <a:ext uri="{FF2B5EF4-FFF2-40B4-BE49-F238E27FC236}">
                <a16:creationId xmlns:a16="http://schemas.microsoft.com/office/drawing/2014/main" id="{F0B2A565-92A6-6543-950A-511D3BC66BCC}"/>
              </a:ext>
            </a:extLst>
          </p:cNvPr>
          <p:cNvSpPr txBox="1"/>
          <p:nvPr/>
        </p:nvSpPr>
        <p:spPr>
          <a:xfrm>
            <a:off x="6370320" y="3830320"/>
            <a:ext cx="65" cy="276999"/>
          </a:xfrm>
          <a:prstGeom prst="rect">
            <a:avLst/>
          </a:prstGeom>
          <a:noFill/>
        </p:spPr>
        <p:txBody>
          <a:bodyPr wrap="none" lIns="0" tIns="0" rIns="0" bIns="0" rtlCol="0">
            <a:spAutoFit/>
          </a:bodyPr>
          <a:lstStyle/>
          <a:p>
            <a:endParaRPr kumimoji="1" lang="zh-CN" altLang="en-US" dirty="0"/>
          </a:p>
        </p:txBody>
      </p:sp>
    </p:spTree>
    <p:extLst>
      <p:ext uri="{BB962C8B-B14F-4D97-AF65-F5344CB8AC3E}">
        <p14:creationId xmlns:p14="http://schemas.microsoft.com/office/powerpoint/2010/main" val="23371643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74288" y="6091139"/>
            <a:ext cx="5100559" cy="116366"/>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8121740" y="602219"/>
            <a:ext cx="5084620" cy="7422945"/>
            <a:chOff x="8151721" y="291298"/>
            <a:chExt cx="5084620" cy="7422945"/>
          </a:xfrm>
        </p:grpSpPr>
        <p:sp>
          <p:nvSpPr>
            <p:cNvPr id="35" name="矩形 34"/>
            <p:cNvSpPr/>
            <p:nvPr/>
          </p:nvSpPr>
          <p:spPr>
            <a:xfrm rot="2678193">
              <a:off x="9296158" y="4145726"/>
              <a:ext cx="3940183" cy="3268984"/>
            </a:xfrm>
            <a:prstGeom prst="rect">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rot="2735885">
              <a:off x="8151721" y="6380118"/>
              <a:ext cx="1334125" cy="1334125"/>
            </a:xfrm>
            <a:prstGeom prst="rect">
              <a:avLst/>
            </a:prstGeom>
            <a:solidFill>
              <a:srgbClr val="004267">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rot="2575587">
              <a:off x="10909034" y="485869"/>
              <a:ext cx="714427" cy="714427"/>
            </a:xfrm>
            <a:prstGeom prst="rect">
              <a:avLst/>
            </a:prstGeom>
            <a:solidFill>
              <a:schemeClr val="accent3">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rot="2575587">
              <a:off x="10274728" y="291298"/>
              <a:ext cx="178029" cy="178029"/>
            </a:xfrm>
            <a:prstGeom prst="rect">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4764" y="141257"/>
            <a:ext cx="6560049" cy="830294"/>
            <a:chOff x="-4764" y="141257"/>
            <a:chExt cx="6560049" cy="830294"/>
          </a:xfrm>
        </p:grpSpPr>
        <p:sp>
          <p:nvSpPr>
            <p:cNvPr id="16" name="文本框 15"/>
            <p:cNvSpPr txBox="1"/>
            <p:nvPr/>
          </p:nvSpPr>
          <p:spPr>
            <a:xfrm>
              <a:off x="1711823" y="208312"/>
              <a:ext cx="4843462" cy="646331"/>
            </a:xfrm>
            <a:prstGeom prst="rect">
              <a:avLst/>
            </a:prstGeom>
            <a:noFill/>
          </p:spPr>
          <p:txBody>
            <a:bodyPr wrap="square" rtlCol="0">
              <a:spAutoFit/>
            </a:bodyPr>
            <a:lstStyle/>
            <a:p>
              <a:r>
                <a:rPr lang="en-US" altLang="zh-CN" sz="3600" b="1" dirty="0">
                  <a:solidFill>
                    <a:schemeClr val="accent3">
                      <a:lumMod val="50000"/>
                    </a:schemeClr>
                  </a:solidFill>
                  <a:latin typeface="Segoe UI Emoji" panose="020B0502040204020203" pitchFamily="34" charset="0"/>
                  <a:ea typeface="Segoe UI Emoji" panose="020B0502040204020203" pitchFamily="34" charset="0"/>
                  <a:cs typeface="Segoe UI Black" panose="020B0A02040204020203" pitchFamily="34" charset="0"/>
                </a:rPr>
                <a:t>Religion</a:t>
              </a:r>
              <a:endParaRPr lang="zh-CN" altLang="en-US" sz="3600" b="1" dirty="0">
                <a:solidFill>
                  <a:schemeClr val="accent3">
                    <a:lumMod val="50000"/>
                  </a:schemeClr>
                </a:solidFill>
                <a:latin typeface="Segoe UI Emoji" panose="020B0502040204020203" pitchFamily="34" charset="0"/>
                <a:cs typeface="Segoe UI Black" panose="020B0A02040204020203" pitchFamily="34" charset="0"/>
              </a:endParaRPr>
            </a:p>
          </p:txBody>
        </p:sp>
        <p:grpSp>
          <p:nvGrpSpPr>
            <p:cNvPr id="17" name="组合 16"/>
            <p:cNvGrpSpPr/>
            <p:nvPr/>
          </p:nvGrpSpPr>
          <p:grpSpPr>
            <a:xfrm>
              <a:off x="-4764" y="141257"/>
              <a:ext cx="1523418" cy="830294"/>
              <a:chOff x="-4764" y="141257"/>
              <a:chExt cx="1523418" cy="830294"/>
            </a:xfrm>
          </p:grpSpPr>
          <p:sp>
            <p:nvSpPr>
              <p:cNvPr id="18" name="矩形 17"/>
              <p:cNvSpPr/>
              <p:nvPr/>
            </p:nvSpPr>
            <p:spPr>
              <a:xfrm>
                <a:off x="1361279" y="141257"/>
                <a:ext cx="157375"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764" y="142875"/>
                <a:ext cx="1172874" cy="828676"/>
                <a:chOff x="-4764" y="142875"/>
                <a:chExt cx="1172874" cy="828676"/>
              </a:xfrm>
            </p:grpSpPr>
            <p:sp>
              <p:nvSpPr>
                <p:cNvPr id="20" name="矩形 19"/>
                <p:cNvSpPr/>
                <p:nvPr/>
              </p:nvSpPr>
              <p:spPr>
                <a:xfrm>
                  <a:off x="-4764" y="142875"/>
                  <a:ext cx="1172874"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86372" y="602219"/>
                  <a:ext cx="575833" cy="369332"/>
                </a:xfrm>
                <a:prstGeom prst="rect">
                  <a:avLst/>
                </a:prstGeom>
                <a:noFill/>
              </p:spPr>
              <p:txBody>
                <a:bodyPr wrap="square" rtlCol="0">
                  <a:spAutoFit/>
                </a:bodyPr>
                <a:lstStyle/>
                <a:p>
                  <a:r>
                    <a:rPr lang="en-US" altLang="zh-CN" dirty="0">
                      <a:solidFill>
                        <a:schemeClr val="bg1"/>
                      </a:solidFill>
                    </a:rPr>
                    <a:t>Part</a:t>
                  </a:r>
                  <a:endParaRPr lang="zh-CN" altLang="en-US" dirty="0">
                    <a:solidFill>
                      <a:schemeClr val="bg1"/>
                    </a:solidFill>
                  </a:endParaRPr>
                </a:p>
              </p:txBody>
            </p:sp>
          </p:grpSp>
        </p:grpSp>
      </p:grpSp>
      <p:sp>
        <p:nvSpPr>
          <p:cNvPr id="39" name="文本框 38"/>
          <p:cNvSpPr txBox="1"/>
          <p:nvPr/>
        </p:nvSpPr>
        <p:spPr>
          <a:xfrm>
            <a:off x="334860" y="1487636"/>
            <a:ext cx="5100559" cy="5416868"/>
          </a:xfrm>
          <a:prstGeom prst="rect">
            <a:avLst/>
          </a:prstGeom>
          <a:noFill/>
        </p:spPr>
        <p:txBody>
          <a:bodyPr wrap="square" rtlCol="0">
            <a:spAutoFit/>
          </a:bodyPr>
          <a:lstStyle/>
          <a:p>
            <a:pPr marL="285750" indent="-285750">
              <a:buFont typeface="Arial" panose="020B0604020202020204" pitchFamily="34" charset="0"/>
              <a:buChar char="•"/>
            </a:pPr>
            <a:r>
              <a:rPr lang="en-US" altLang="zh-CN" sz="2000" dirty="0"/>
              <a:t>shows the distribution of 2232 US citizens religion belief regarding on whether they think they are religious person or not. </a:t>
            </a:r>
          </a:p>
          <a:p>
            <a:pPr marL="285750" indent="-285750">
              <a:buFont typeface="Arial" panose="020B0604020202020204" pitchFamily="34" charset="0"/>
              <a:buChar char="•"/>
            </a:pPr>
            <a:r>
              <a:rPr lang="en-US" altLang="zh-CN" sz="2000" dirty="0"/>
              <a:t>On the Y-axis in this chart, the unit of 1,2 and 3 stand for religious, not religious and atheist. </a:t>
            </a:r>
          </a:p>
          <a:p>
            <a:pPr marL="285750" indent="-285750">
              <a:buFont typeface="Arial" panose="020B0604020202020204" pitchFamily="34" charset="0"/>
              <a:buChar char="•"/>
            </a:pPr>
            <a:r>
              <a:rPr lang="en-US" altLang="zh-CN" sz="2000" dirty="0"/>
              <a:t>the age range with the largest number of people who are religious people are between 66 to 70 years whereas 15-25 years has the smallest amount of religious people. </a:t>
            </a:r>
          </a:p>
          <a:p>
            <a:pPr marL="285750" indent="-285750">
              <a:buFont typeface="Arial" panose="020B0604020202020204" pitchFamily="34" charset="0"/>
              <a:buChar char="•"/>
            </a:pPr>
            <a:r>
              <a:rPr lang="en-US" altLang="zh-CN" sz="2000" dirty="0"/>
              <a:t>the largest amount of people who do not belief in any religion are in 41-55 years. </a:t>
            </a:r>
          </a:p>
          <a:p>
            <a:pPr marL="285750" indent="-285750">
              <a:buFont typeface="Arial" panose="020B0604020202020204" pitchFamily="34" charset="0"/>
              <a:buChar char="•"/>
            </a:pPr>
            <a:r>
              <a:rPr lang="en-US" altLang="zh-CN" sz="2000" dirty="0"/>
              <a:t>The result of non-religious belief are almost the same in 26-40 years and 56-65 years.</a:t>
            </a:r>
            <a:endParaRPr lang="zh-CN" altLang="zh-CN" sz="2000" dirty="0"/>
          </a:p>
          <a:p>
            <a:r>
              <a:rPr lang="en-US" altLang="zh-CN" b="1" dirty="0"/>
              <a:t> </a:t>
            </a:r>
            <a:endParaRPr lang="zh-CN" altLang="zh-CN" dirty="0"/>
          </a:p>
          <a:p>
            <a:endParaRPr lang="zh-CN" altLang="en-US" sz="2400" dirty="0"/>
          </a:p>
          <a:p>
            <a:endParaRPr lang="zh-CN" altLang="en-US" sz="2400" dirty="0"/>
          </a:p>
        </p:txBody>
      </p:sp>
      <p:sp>
        <p:nvSpPr>
          <p:cNvPr id="24" name="文本框 23">
            <a:extLst>
              <a:ext uri="{FF2B5EF4-FFF2-40B4-BE49-F238E27FC236}">
                <a16:creationId xmlns:a16="http://schemas.microsoft.com/office/drawing/2014/main" id="{6C51049E-AC3C-9E40-BF53-D31404F88807}"/>
              </a:ext>
            </a:extLst>
          </p:cNvPr>
          <p:cNvSpPr txBox="1"/>
          <p:nvPr/>
        </p:nvSpPr>
        <p:spPr>
          <a:xfrm>
            <a:off x="194185" y="88525"/>
            <a:ext cx="2211900" cy="769441"/>
          </a:xfrm>
          <a:prstGeom prst="rect">
            <a:avLst/>
          </a:prstGeom>
          <a:noFill/>
        </p:spPr>
        <p:txBody>
          <a:bodyPr wrap="square" rtlCol="0">
            <a:spAutoFit/>
          </a:bodyPr>
          <a:lstStyle/>
          <a:p>
            <a:r>
              <a:rPr lang="en-US" altLang="zh-CN" sz="4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3.2</a:t>
            </a:r>
            <a:endParaRPr lang="zh-CN" altLang="en-US" sz="4400" dirty="0">
              <a:solidFill>
                <a:schemeClr val="bg1"/>
              </a:solidFill>
              <a:latin typeface="Segoe UI Black" panose="020B0A02040204020203" pitchFamily="34" charset="0"/>
              <a:cs typeface="Segoe UI Black" panose="020B0A02040204020203" pitchFamily="34" charset="0"/>
            </a:endParaRPr>
          </a:p>
        </p:txBody>
      </p:sp>
      <p:pic>
        <p:nvPicPr>
          <p:cNvPr id="25" name="图片 24">
            <a:extLst>
              <a:ext uri="{FF2B5EF4-FFF2-40B4-BE49-F238E27FC236}">
                <a16:creationId xmlns:a16="http://schemas.microsoft.com/office/drawing/2014/main" id="{6CE72A3F-B6F5-BB4C-ADA9-50E8A1B32C91}"/>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563661" y="1483933"/>
            <a:ext cx="6450281" cy="4119873"/>
          </a:xfrm>
          <a:prstGeom prst="rect">
            <a:avLst/>
          </a:prstGeom>
        </p:spPr>
      </p:pic>
    </p:spTree>
    <p:extLst>
      <p:ext uri="{BB962C8B-B14F-4D97-AF65-F5344CB8AC3E}">
        <p14:creationId xmlns:p14="http://schemas.microsoft.com/office/powerpoint/2010/main" val="1931520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90" name="组合 1189"/>
          <p:cNvGrpSpPr/>
          <p:nvPr/>
        </p:nvGrpSpPr>
        <p:grpSpPr>
          <a:xfrm>
            <a:off x="8121740" y="602219"/>
            <a:ext cx="5084620" cy="7422945"/>
            <a:chOff x="8151721" y="291298"/>
            <a:chExt cx="5084620" cy="7422945"/>
          </a:xfrm>
        </p:grpSpPr>
        <p:sp>
          <p:nvSpPr>
            <p:cNvPr id="1189" name="矩形 1188"/>
            <p:cNvSpPr/>
            <p:nvPr/>
          </p:nvSpPr>
          <p:spPr>
            <a:xfrm rot="2678193">
              <a:off x="9296158" y="4145726"/>
              <a:ext cx="3940183" cy="3268984"/>
            </a:xfrm>
            <a:prstGeom prst="rect">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8" name="矩形 1187"/>
            <p:cNvSpPr/>
            <p:nvPr/>
          </p:nvSpPr>
          <p:spPr>
            <a:xfrm rot="2735885">
              <a:off x="8151721" y="6380118"/>
              <a:ext cx="1334125" cy="1334125"/>
            </a:xfrm>
            <a:prstGeom prst="rect">
              <a:avLst/>
            </a:prstGeom>
            <a:solidFill>
              <a:srgbClr val="004267">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矩形 316"/>
            <p:cNvSpPr/>
            <p:nvPr/>
          </p:nvSpPr>
          <p:spPr>
            <a:xfrm rot="2575587">
              <a:off x="10909034" y="485869"/>
              <a:ext cx="714427" cy="714427"/>
            </a:xfrm>
            <a:prstGeom prst="rect">
              <a:avLst/>
            </a:prstGeom>
            <a:solidFill>
              <a:schemeClr val="bg2">
                <a:lumMod val="2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矩形 317"/>
            <p:cNvSpPr/>
            <p:nvPr/>
          </p:nvSpPr>
          <p:spPr>
            <a:xfrm rot="2575587">
              <a:off x="10274728" y="291298"/>
              <a:ext cx="178029" cy="178029"/>
            </a:xfrm>
            <a:prstGeom prst="rect">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4765" y="142875"/>
            <a:ext cx="6495576" cy="828676"/>
            <a:chOff x="-4765" y="142875"/>
            <a:chExt cx="6495576" cy="828676"/>
          </a:xfrm>
        </p:grpSpPr>
        <p:sp>
          <p:nvSpPr>
            <p:cNvPr id="16" name="文本框 15"/>
            <p:cNvSpPr txBox="1"/>
            <p:nvPr/>
          </p:nvSpPr>
          <p:spPr>
            <a:xfrm>
              <a:off x="1647349" y="226759"/>
              <a:ext cx="4843462" cy="646331"/>
            </a:xfrm>
            <a:prstGeom prst="rect">
              <a:avLst/>
            </a:prstGeom>
            <a:noFill/>
          </p:spPr>
          <p:txBody>
            <a:bodyPr wrap="square" rtlCol="0">
              <a:spAutoFit/>
            </a:bodyPr>
            <a:lstStyle/>
            <a:p>
              <a:r>
                <a:rPr lang="en-US" altLang="zh-CN" sz="3600" b="1" dirty="0">
                  <a:solidFill>
                    <a:schemeClr val="accent3">
                      <a:lumMod val="50000"/>
                    </a:schemeClr>
                  </a:solidFill>
                  <a:latin typeface="Segoe UI Emoji" panose="020B0502040204020203" pitchFamily="34" charset="0"/>
                  <a:ea typeface="Segoe UI Emoji" panose="020B0502040204020203" pitchFamily="34" charset="0"/>
                  <a:cs typeface="Segoe UI Black" panose="020B0A02040204020203" pitchFamily="34" charset="0"/>
                </a:rPr>
                <a:t>Education</a:t>
              </a:r>
              <a:endParaRPr lang="zh-CN" altLang="en-US" sz="3600" b="1" dirty="0">
                <a:solidFill>
                  <a:schemeClr val="accent3">
                    <a:lumMod val="50000"/>
                  </a:schemeClr>
                </a:solidFill>
                <a:latin typeface="Segoe UI Emoji" panose="020B0502040204020203" pitchFamily="34" charset="0"/>
                <a:cs typeface="Segoe UI Black" panose="020B0A02040204020203" pitchFamily="34" charset="0"/>
              </a:endParaRPr>
            </a:p>
          </p:txBody>
        </p:sp>
        <p:grpSp>
          <p:nvGrpSpPr>
            <p:cNvPr id="17" name="组合 16"/>
            <p:cNvGrpSpPr/>
            <p:nvPr/>
          </p:nvGrpSpPr>
          <p:grpSpPr>
            <a:xfrm>
              <a:off x="-4765" y="142875"/>
              <a:ext cx="1478575" cy="828676"/>
              <a:chOff x="-4765" y="142875"/>
              <a:chExt cx="1478575" cy="828676"/>
            </a:xfrm>
          </p:grpSpPr>
          <p:sp>
            <p:nvSpPr>
              <p:cNvPr id="18" name="矩形 17"/>
              <p:cNvSpPr/>
              <p:nvPr/>
            </p:nvSpPr>
            <p:spPr>
              <a:xfrm>
                <a:off x="1316435" y="142875"/>
                <a:ext cx="157375"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765" y="142875"/>
                <a:ext cx="1049343" cy="828676"/>
                <a:chOff x="-4765" y="142875"/>
                <a:chExt cx="1049343" cy="828676"/>
              </a:xfrm>
            </p:grpSpPr>
            <p:sp>
              <p:nvSpPr>
                <p:cNvPr id="20" name="矩形 19"/>
                <p:cNvSpPr/>
                <p:nvPr/>
              </p:nvSpPr>
              <p:spPr>
                <a:xfrm>
                  <a:off x="-4765" y="142875"/>
                  <a:ext cx="1049343"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86372" y="602219"/>
                  <a:ext cx="575833" cy="369332"/>
                </a:xfrm>
                <a:prstGeom prst="rect">
                  <a:avLst/>
                </a:prstGeom>
                <a:noFill/>
              </p:spPr>
              <p:txBody>
                <a:bodyPr wrap="square" rtlCol="0">
                  <a:spAutoFit/>
                </a:bodyPr>
                <a:lstStyle/>
                <a:p>
                  <a:r>
                    <a:rPr lang="en-US" altLang="zh-CN" dirty="0">
                      <a:solidFill>
                        <a:schemeClr val="bg1"/>
                      </a:solidFill>
                    </a:rPr>
                    <a:t>Part</a:t>
                  </a:r>
                  <a:endParaRPr lang="zh-CN" altLang="en-US" dirty="0">
                    <a:solidFill>
                      <a:schemeClr val="bg1"/>
                    </a:solidFill>
                  </a:endParaRPr>
                </a:p>
              </p:txBody>
            </p:sp>
          </p:grpSp>
        </p:grpSp>
      </p:grpSp>
      <p:sp>
        <p:nvSpPr>
          <p:cNvPr id="297" name="矩形 296"/>
          <p:cNvSpPr/>
          <p:nvPr/>
        </p:nvSpPr>
        <p:spPr>
          <a:xfrm>
            <a:off x="6639415" y="1346757"/>
            <a:ext cx="4367675" cy="509453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3" name="直角三角形 302"/>
          <p:cNvSpPr/>
          <p:nvPr/>
        </p:nvSpPr>
        <p:spPr>
          <a:xfrm rot="5400000">
            <a:off x="6650403" y="5788261"/>
            <a:ext cx="684721" cy="749508"/>
          </a:xfrm>
          <a:prstGeom prst="rtTriangle">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直角三角形 303"/>
          <p:cNvSpPr/>
          <p:nvPr/>
        </p:nvSpPr>
        <p:spPr>
          <a:xfrm rot="5400000">
            <a:off x="6674344" y="1314364"/>
            <a:ext cx="684721" cy="749508"/>
          </a:xfrm>
          <a:prstGeom prst="rtTriangle">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5" name="文本框 304"/>
          <p:cNvSpPr txBox="1"/>
          <p:nvPr/>
        </p:nvSpPr>
        <p:spPr>
          <a:xfrm>
            <a:off x="966444" y="4651229"/>
            <a:ext cx="1911667" cy="523220"/>
          </a:xfrm>
          <a:prstGeom prst="rect">
            <a:avLst/>
          </a:prstGeom>
          <a:noFill/>
        </p:spPr>
        <p:txBody>
          <a:bodyPr wrap="square" rtlCol="0">
            <a:spAutoFit/>
          </a:bodyPr>
          <a:lstStyle/>
          <a:p>
            <a:r>
              <a:rPr lang="en-US" altLang="zh-CN" sz="2800" b="1" dirty="0">
                <a:solidFill>
                  <a:schemeClr val="bg1"/>
                </a:solidFill>
              </a:rPr>
              <a:t>YOUR TITLE</a:t>
            </a:r>
            <a:endParaRPr lang="zh-CN" altLang="en-US" sz="2800" b="1" dirty="0">
              <a:solidFill>
                <a:schemeClr val="bg1"/>
              </a:solidFill>
            </a:endParaRPr>
          </a:p>
        </p:txBody>
      </p:sp>
      <p:sp>
        <p:nvSpPr>
          <p:cNvPr id="1187" name="文本框 1186"/>
          <p:cNvSpPr txBox="1"/>
          <p:nvPr/>
        </p:nvSpPr>
        <p:spPr>
          <a:xfrm>
            <a:off x="975627" y="5657908"/>
            <a:ext cx="2870527" cy="646331"/>
          </a:xfrm>
          <a:prstGeom prst="rect">
            <a:avLst/>
          </a:prstGeom>
          <a:noFill/>
        </p:spPr>
        <p:txBody>
          <a:bodyPr wrap="square" rtlCol="0">
            <a:spAutoFit/>
          </a:bodyPr>
          <a:lstStyle/>
          <a:p>
            <a:r>
              <a:rPr lang="en-US" altLang="zh-CN" dirty="0">
                <a:solidFill>
                  <a:schemeClr val="bg1"/>
                </a:solidFill>
              </a:rPr>
              <a:t>Add your text here and write down your opinion here</a:t>
            </a:r>
            <a:endParaRPr lang="zh-CN" altLang="en-US" dirty="0">
              <a:solidFill>
                <a:schemeClr val="bg1"/>
              </a:solidFill>
            </a:endParaRPr>
          </a:p>
        </p:txBody>
      </p:sp>
      <p:sp>
        <p:nvSpPr>
          <p:cNvPr id="309" name="文本框 308"/>
          <p:cNvSpPr txBox="1"/>
          <p:nvPr/>
        </p:nvSpPr>
        <p:spPr>
          <a:xfrm>
            <a:off x="6899742" y="2023674"/>
            <a:ext cx="3831679" cy="3785652"/>
          </a:xfrm>
          <a:prstGeom prst="rect">
            <a:avLst/>
          </a:prstGeom>
          <a:noFill/>
        </p:spPr>
        <p:txBody>
          <a:bodyPr wrap="square" rtlCol="0">
            <a:spAutoFit/>
          </a:bodyPr>
          <a:lstStyle/>
          <a:p>
            <a:r>
              <a:rPr lang="en-US" sz="2000" dirty="0">
                <a:solidFill>
                  <a:schemeClr val="bg1"/>
                </a:solidFill>
              </a:rPr>
              <a:t>Number one stands for no formal education and number ten stands for university-level education, with degree. As the unit number increases, highest education level increases. Together, two gender plots both show the general pattern of large amount of complete secondary: university-preparatory type and some university-level education, without degree. </a:t>
            </a:r>
          </a:p>
        </p:txBody>
      </p:sp>
      <p:sp>
        <p:nvSpPr>
          <p:cNvPr id="29" name="文本框 28">
            <a:extLst>
              <a:ext uri="{FF2B5EF4-FFF2-40B4-BE49-F238E27FC236}">
                <a16:creationId xmlns:a16="http://schemas.microsoft.com/office/drawing/2014/main" id="{C3F2C727-7F81-CF4A-9A41-2E2B5348681B}"/>
              </a:ext>
            </a:extLst>
          </p:cNvPr>
          <p:cNvSpPr txBox="1"/>
          <p:nvPr/>
        </p:nvSpPr>
        <p:spPr>
          <a:xfrm>
            <a:off x="74556" y="67258"/>
            <a:ext cx="2211900" cy="769441"/>
          </a:xfrm>
          <a:prstGeom prst="rect">
            <a:avLst/>
          </a:prstGeom>
          <a:noFill/>
        </p:spPr>
        <p:txBody>
          <a:bodyPr wrap="square" rtlCol="0">
            <a:spAutoFit/>
          </a:bodyPr>
          <a:lstStyle/>
          <a:p>
            <a:r>
              <a:rPr lang="en-US" altLang="zh-CN" sz="4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3.3</a:t>
            </a:r>
            <a:endParaRPr lang="zh-CN" altLang="en-US" sz="4400" dirty="0">
              <a:solidFill>
                <a:schemeClr val="bg1"/>
              </a:solidFill>
              <a:latin typeface="Segoe UI Black" panose="020B0A02040204020203" pitchFamily="34" charset="0"/>
              <a:cs typeface="Segoe UI Black" panose="020B0A02040204020203" pitchFamily="34" charset="0"/>
            </a:endParaRPr>
          </a:p>
        </p:txBody>
      </p:sp>
      <p:pic>
        <p:nvPicPr>
          <p:cNvPr id="31" name="图片 30">
            <a:extLst>
              <a:ext uri="{FF2B5EF4-FFF2-40B4-BE49-F238E27FC236}">
                <a16:creationId xmlns:a16="http://schemas.microsoft.com/office/drawing/2014/main" id="{4A5610FB-BA0E-6A41-879F-9261BCB4F1F0}"/>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74288" y="1799768"/>
            <a:ext cx="6196764" cy="4009558"/>
          </a:xfrm>
          <a:prstGeom prst="rect">
            <a:avLst/>
          </a:prstGeom>
        </p:spPr>
      </p:pic>
    </p:spTree>
    <p:extLst>
      <p:ext uri="{BB962C8B-B14F-4D97-AF65-F5344CB8AC3E}">
        <p14:creationId xmlns:p14="http://schemas.microsoft.com/office/powerpoint/2010/main" val="3742922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 name="矩形 1183"/>
          <p:cNvSpPr/>
          <p:nvPr/>
        </p:nvSpPr>
        <p:spPr>
          <a:xfrm>
            <a:off x="445015" y="1154003"/>
            <a:ext cx="5348791" cy="531492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90" name="组合 1189"/>
          <p:cNvGrpSpPr/>
          <p:nvPr/>
        </p:nvGrpSpPr>
        <p:grpSpPr>
          <a:xfrm>
            <a:off x="8121740" y="602219"/>
            <a:ext cx="5084620" cy="7422945"/>
            <a:chOff x="8151721" y="291298"/>
            <a:chExt cx="5084620" cy="7422945"/>
          </a:xfrm>
        </p:grpSpPr>
        <p:sp>
          <p:nvSpPr>
            <p:cNvPr id="1189" name="矩形 1188"/>
            <p:cNvSpPr/>
            <p:nvPr/>
          </p:nvSpPr>
          <p:spPr>
            <a:xfrm rot="2678193">
              <a:off x="9296158" y="4145726"/>
              <a:ext cx="3940183" cy="3268984"/>
            </a:xfrm>
            <a:prstGeom prst="rect">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8" name="矩形 1187"/>
            <p:cNvSpPr/>
            <p:nvPr/>
          </p:nvSpPr>
          <p:spPr>
            <a:xfrm rot="2735885">
              <a:off x="8151721" y="6380118"/>
              <a:ext cx="1334125" cy="1334125"/>
            </a:xfrm>
            <a:prstGeom prst="rect">
              <a:avLst/>
            </a:prstGeom>
            <a:solidFill>
              <a:srgbClr val="004267">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矩形 316"/>
            <p:cNvSpPr/>
            <p:nvPr/>
          </p:nvSpPr>
          <p:spPr>
            <a:xfrm rot="2575587">
              <a:off x="10909034" y="485869"/>
              <a:ext cx="714427" cy="714427"/>
            </a:xfrm>
            <a:prstGeom prst="rect">
              <a:avLst/>
            </a:prstGeom>
            <a:solidFill>
              <a:schemeClr val="bg2">
                <a:lumMod val="2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矩形 317"/>
            <p:cNvSpPr/>
            <p:nvPr/>
          </p:nvSpPr>
          <p:spPr>
            <a:xfrm rot="2575587">
              <a:off x="10274728" y="291298"/>
              <a:ext cx="178029" cy="178029"/>
            </a:xfrm>
            <a:prstGeom prst="rect">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4765" y="142875"/>
            <a:ext cx="6495576" cy="828676"/>
            <a:chOff x="-4765" y="142875"/>
            <a:chExt cx="6495576" cy="828676"/>
          </a:xfrm>
        </p:grpSpPr>
        <p:sp>
          <p:nvSpPr>
            <p:cNvPr id="16" name="文本框 15"/>
            <p:cNvSpPr txBox="1"/>
            <p:nvPr/>
          </p:nvSpPr>
          <p:spPr>
            <a:xfrm>
              <a:off x="1647349" y="226759"/>
              <a:ext cx="4843462" cy="646331"/>
            </a:xfrm>
            <a:prstGeom prst="rect">
              <a:avLst/>
            </a:prstGeom>
            <a:noFill/>
          </p:spPr>
          <p:txBody>
            <a:bodyPr wrap="square" rtlCol="0">
              <a:spAutoFit/>
            </a:bodyPr>
            <a:lstStyle/>
            <a:p>
              <a:r>
                <a:rPr lang="en-US" altLang="zh-CN" sz="3600" b="1" dirty="0">
                  <a:solidFill>
                    <a:schemeClr val="accent3">
                      <a:lumMod val="50000"/>
                    </a:schemeClr>
                  </a:solidFill>
                  <a:latin typeface="Segoe UI Emoji" panose="020B0502040204020203" pitchFamily="34" charset="0"/>
                  <a:ea typeface="Segoe UI Emoji" panose="020B0502040204020203" pitchFamily="34" charset="0"/>
                  <a:cs typeface="Segoe UI Black" panose="020B0A02040204020203" pitchFamily="34" charset="0"/>
                </a:rPr>
                <a:t>Education</a:t>
              </a:r>
              <a:endParaRPr lang="zh-CN" altLang="en-US" sz="3600" b="1" dirty="0">
                <a:solidFill>
                  <a:schemeClr val="accent3">
                    <a:lumMod val="50000"/>
                  </a:schemeClr>
                </a:solidFill>
                <a:latin typeface="Segoe UI Emoji" panose="020B0502040204020203" pitchFamily="34" charset="0"/>
                <a:cs typeface="Segoe UI Black" panose="020B0A02040204020203" pitchFamily="34" charset="0"/>
              </a:endParaRPr>
            </a:p>
          </p:txBody>
        </p:sp>
        <p:grpSp>
          <p:nvGrpSpPr>
            <p:cNvPr id="17" name="组合 16"/>
            <p:cNvGrpSpPr/>
            <p:nvPr/>
          </p:nvGrpSpPr>
          <p:grpSpPr>
            <a:xfrm>
              <a:off x="-4765" y="142875"/>
              <a:ext cx="1478575" cy="828676"/>
              <a:chOff x="-4765" y="142875"/>
              <a:chExt cx="1478575" cy="828676"/>
            </a:xfrm>
          </p:grpSpPr>
          <p:sp>
            <p:nvSpPr>
              <p:cNvPr id="18" name="矩形 17"/>
              <p:cNvSpPr/>
              <p:nvPr/>
            </p:nvSpPr>
            <p:spPr>
              <a:xfrm>
                <a:off x="1316435" y="142875"/>
                <a:ext cx="157375"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765" y="142875"/>
                <a:ext cx="1049343" cy="828676"/>
                <a:chOff x="-4765" y="142875"/>
                <a:chExt cx="1049343" cy="828676"/>
              </a:xfrm>
            </p:grpSpPr>
            <p:sp>
              <p:nvSpPr>
                <p:cNvPr id="20" name="矩形 19"/>
                <p:cNvSpPr/>
                <p:nvPr/>
              </p:nvSpPr>
              <p:spPr>
                <a:xfrm>
                  <a:off x="-4765" y="142875"/>
                  <a:ext cx="1049343"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86372" y="602219"/>
                  <a:ext cx="575833" cy="369332"/>
                </a:xfrm>
                <a:prstGeom prst="rect">
                  <a:avLst/>
                </a:prstGeom>
                <a:noFill/>
              </p:spPr>
              <p:txBody>
                <a:bodyPr wrap="square" rtlCol="0">
                  <a:spAutoFit/>
                </a:bodyPr>
                <a:lstStyle/>
                <a:p>
                  <a:r>
                    <a:rPr lang="en-US" altLang="zh-CN" dirty="0">
                      <a:solidFill>
                        <a:schemeClr val="bg1"/>
                      </a:solidFill>
                    </a:rPr>
                    <a:t>Part</a:t>
                  </a:r>
                  <a:endParaRPr lang="zh-CN" altLang="en-US" dirty="0">
                    <a:solidFill>
                      <a:schemeClr val="bg1"/>
                    </a:solidFill>
                  </a:endParaRPr>
                </a:p>
              </p:txBody>
            </p:sp>
          </p:grpSp>
        </p:grpSp>
      </p:grpSp>
      <p:sp>
        <p:nvSpPr>
          <p:cNvPr id="1186" name="直角三角形 1185"/>
          <p:cNvSpPr/>
          <p:nvPr/>
        </p:nvSpPr>
        <p:spPr>
          <a:xfrm rot="5400000">
            <a:off x="457123" y="1121610"/>
            <a:ext cx="684721" cy="749508"/>
          </a:xfrm>
          <a:prstGeom prst="rtTriangle">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直角三角形 303"/>
          <p:cNvSpPr/>
          <p:nvPr/>
        </p:nvSpPr>
        <p:spPr>
          <a:xfrm rot="5400000">
            <a:off x="8313697" y="1448225"/>
            <a:ext cx="684721" cy="749508"/>
          </a:xfrm>
          <a:prstGeom prst="rtTriangle">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7" name="文本框 1186"/>
          <p:cNvSpPr txBox="1"/>
          <p:nvPr/>
        </p:nvSpPr>
        <p:spPr>
          <a:xfrm>
            <a:off x="403855" y="1161186"/>
            <a:ext cx="5320404" cy="535531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This particular grouped bar graph shows what participants think whether university education is more important for a boy than a girl. </a:t>
            </a:r>
          </a:p>
          <a:p>
            <a:pPr marL="285750" indent="-285750">
              <a:buFont typeface="Arial" panose="020B0604020202020204" pitchFamily="34" charset="0"/>
              <a:buChar char="•"/>
            </a:pPr>
            <a:r>
              <a:rPr lang="en-US" dirty="0">
                <a:solidFill>
                  <a:schemeClr val="bg1"/>
                </a:solidFill>
              </a:rPr>
              <a:t>There are five categories regarding on the agreement of boys are more important to take university education. </a:t>
            </a:r>
          </a:p>
          <a:p>
            <a:pPr marL="285750" indent="-285750">
              <a:buFont typeface="Arial" panose="020B0604020202020204" pitchFamily="34" charset="0"/>
              <a:buChar char="•"/>
            </a:pPr>
            <a:r>
              <a:rPr lang="en-US" dirty="0">
                <a:solidFill>
                  <a:schemeClr val="bg1"/>
                </a:solidFill>
              </a:rPr>
              <a:t>Negative two stands for no response from the respondents. The correct answer for agreeing and strongly agree that university education is more important for boys than girls are 1 and 2. </a:t>
            </a:r>
          </a:p>
          <a:p>
            <a:pPr marL="285750" indent="-285750">
              <a:buFont typeface="Arial" panose="020B0604020202020204" pitchFamily="34" charset="0"/>
              <a:buChar char="•"/>
            </a:pPr>
            <a:r>
              <a:rPr lang="en-US" dirty="0">
                <a:solidFill>
                  <a:schemeClr val="bg1"/>
                </a:solidFill>
              </a:rPr>
              <a:t>Obviously, there are only small percent of participants think that it is not as important for girls to take university education as boys.</a:t>
            </a:r>
          </a:p>
          <a:p>
            <a:pPr marL="285750" indent="-285750">
              <a:buFont typeface="Arial" panose="020B0604020202020204" pitchFamily="34" charset="0"/>
              <a:buChar char="•"/>
            </a:pPr>
            <a:r>
              <a:rPr lang="en-US" dirty="0">
                <a:solidFill>
                  <a:schemeClr val="bg1"/>
                </a:solidFill>
              </a:rPr>
              <a:t> It appears that the largest number of voting are among 41-55 years with vote for number three and four. </a:t>
            </a:r>
          </a:p>
          <a:p>
            <a:pPr marL="285750" indent="-285750">
              <a:buFont typeface="Arial" panose="020B0604020202020204" pitchFamily="34" charset="0"/>
              <a:buChar char="•"/>
            </a:pPr>
            <a:r>
              <a:rPr lang="en-US" dirty="0">
                <a:solidFill>
                  <a:schemeClr val="bg1"/>
                </a:solidFill>
              </a:rPr>
              <a:t>This makes sense, because the middle-aged people tend to focus more on importance of gender equality than other groups.</a:t>
            </a:r>
          </a:p>
        </p:txBody>
      </p:sp>
      <p:sp>
        <p:nvSpPr>
          <p:cNvPr id="29" name="文本框 28">
            <a:extLst>
              <a:ext uri="{FF2B5EF4-FFF2-40B4-BE49-F238E27FC236}">
                <a16:creationId xmlns:a16="http://schemas.microsoft.com/office/drawing/2014/main" id="{C3F2C727-7F81-CF4A-9A41-2E2B5348681B}"/>
              </a:ext>
            </a:extLst>
          </p:cNvPr>
          <p:cNvSpPr txBox="1"/>
          <p:nvPr/>
        </p:nvSpPr>
        <p:spPr>
          <a:xfrm>
            <a:off x="74556" y="67258"/>
            <a:ext cx="2211900" cy="769441"/>
          </a:xfrm>
          <a:prstGeom prst="rect">
            <a:avLst/>
          </a:prstGeom>
          <a:noFill/>
        </p:spPr>
        <p:txBody>
          <a:bodyPr wrap="square" rtlCol="0">
            <a:spAutoFit/>
          </a:bodyPr>
          <a:lstStyle/>
          <a:p>
            <a:r>
              <a:rPr lang="en-US" altLang="zh-CN" sz="4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3.3</a:t>
            </a:r>
            <a:endParaRPr lang="zh-CN" altLang="en-US" sz="4400" dirty="0">
              <a:solidFill>
                <a:schemeClr val="bg1"/>
              </a:solidFill>
              <a:latin typeface="Segoe UI Black" panose="020B0A02040204020203" pitchFamily="34" charset="0"/>
              <a:cs typeface="Segoe UI Black" panose="020B0A02040204020203" pitchFamily="34" charset="0"/>
            </a:endParaRPr>
          </a:p>
        </p:txBody>
      </p:sp>
      <p:pic>
        <p:nvPicPr>
          <p:cNvPr id="25" name="图片 31">
            <a:extLst>
              <a:ext uri="{FF2B5EF4-FFF2-40B4-BE49-F238E27FC236}">
                <a16:creationId xmlns:a16="http://schemas.microsoft.com/office/drawing/2014/main" id="{4929803C-C6B5-9248-9B6B-939BD968B976}"/>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060095" y="1838725"/>
            <a:ext cx="5941433" cy="3861562"/>
          </a:xfrm>
          <a:prstGeom prst="rect">
            <a:avLst/>
          </a:prstGeom>
        </p:spPr>
      </p:pic>
    </p:spTree>
    <p:extLst>
      <p:ext uri="{BB962C8B-B14F-4D97-AF65-F5344CB8AC3E}">
        <p14:creationId xmlns:p14="http://schemas.microsoft.com/office/powerpoint/2010/main" val="22812524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90" name="组合 1189"/>
          <p:cNvGrpSpPr/>
          <p:nvPr/>
        </p:nvGrpSpPr>
        <p:grpSpPr>
          <a:xfrm>
            <a:off x="8121740" y="602219"/>
            <a:ext cx="5084620" cy="7422945"/>
            <a:chOff x="8151721" y="291298"/>
            <a:chExt cx="5084620" cy="7422945"/>
          </a:xfrm>
        </p:grpSpPr>
        <p:sp>
          <p:nvSpPr>
            <p:cNvPr id="1189" name="矩形 1188"/>
            <p:cNvSpPr/>
            <p:nvPr/>
          </p:nvSpPr>
          <p:spPr>
            <a:xfrm rot="2678193">
              <a:off x="9296158" y="4145726"/>
              <a:ext cx="3940183" cy="3268984"/>
            </a:xfrm>
            <a:prstGeom prst="rect">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8" name="矩形 1187"/>
            <p:cNvSpPr/>
            <p:nvPr/>
          </p:nvSpPr>
          <p:spPr>
            <a:xfrm rot="2735885">
              <a:off x="8151721" y="6380118"/>
              <a:ext cx="1334125" cy="1334125"/>
            </a:xfrm>
            <a:prstGeom prst="rect">
              <a:avLst/>
            </a:prstGeom>
            <a:solidFill>
              <a:srgbClr val="004267">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矩形 316"/>
            <p:cNvSpPr/>
            <p:nvPr/>
          </p:nvSpPr>
          <p:spPr>
            <a:xfrm rot="2575587">
              <a:off x="10909034" y="485869"/>
              <a:ext cx="714427" cy="714427"/>
            </a:xfrm>
            <a:prstGeom prst="rect">
              <a:avLst/>
            </a:prstGeom>
            <a:solidFill>
              <a:schemeClr val="bg2">
                <a:lumMod val="2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矩形 317"/>
            <p:cNvSpPr/>
            <p:nvPr/>
          </p:nvSpPr>
          <p:spPr>
            <a:xfrm rot="2575587">
              <a:off x="10274728" y="291298"/>
              <a:ext cx="178029" cy="178029"/>
            </a:xfrm>
            <a:prstGeom prst="rect">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4765" y="0"/>
            <a:ext cx="7712563" cy="1015663"/>
            <a:chOff x="-4765" y="0"/>
            <a:chExt cx="7712563" cy="1015663"/>
          </a:xfrm>
        </p:grpSpPr>
        <p:sp>
          <p:nvSpPr>
            <p:cNvPr id="16" name="文本框 15"/>
            <p:cNvSpPr txBox="1"/>
            <p:nvPr/>
          </p:nvSpPr>
          <p:spPr>
            <a:xfrm>
              <a:off x="1576988" y="0"/>
              <a:ext cx="6130810" cy="1015663"/>
            </a:xfrm>
            <a:prstGeom prst="rect">
              <a:avLst/>
            </a:prstGeom>
            <a:noFill/>
          </p:spPr>
          <p:txBody>
            <a:bodyPr wrap="square" rtlCol="0">
              <a:spAutoFit/>
            </a:bodyPr>
            <a:lstStyle/>
            <a:p>
              <a:r>
                <a:rPr lang="en-US" altLang="zh-CN" sz="3600" b="1" dirty="0">
                  <a:solidFill>
                    <a:schemeClr val="accent3">
                      <a:lumMod val="50000"/>
                    </a:schemeClr>
                  </a:solidFill>
                </a:rPr>
                <a:t>Happiness and life satisfaction</a:t>
              </a:r>
              <a:r>
                <a:rPr lang="zh-CN" altLang="zh-CN" sz="6000" dirty="0">
                  <a:solidFill>
                    <a:schemeClr val="accent3">
                      <a:lumMod val="50000"/>
                    </a:schemeClr>
                  </a:solidFill>
                </a:rPr>
                <a:t> </a:t>
              </a:r>
              <a:endParaRPr lang="zh-CN" altLang="en-US" sz="6000" b="1" dirty="0">
                <a:solidFill>
                  <a:schemeClr val="accent3">
                    <a:lumMod val="50000"/>
                  </a:schemeClr>
                </a:solidFill>
                <a:latin typeface="Segoe UI Emoji" panose="020B0502040204020203" pitchFamily="34" charset="0"/>
                <a:cs typeface="Segoe UI Black" panose="020B0A02040204020203" pitchFamily="34" charset="0"/>
              </a:endParaRPr>
            </a:p>
          </p:txBody>
        </p:sp>
        <p:grpSp>
          <p:nvGrpSpPr>
            <p:cNvPr id="17" name="组合 16"/>
            <p:cNvGrpSpPr/>
            <p:nvPr/>
          </p:nvGrpSpPr>
          <p:grpSpPr>
            <a:xfrm>
              <a:off x="-4765" y="142875"/>
              <a:ext cx="1562663" cy="828676"/>
              <a:chOff x="-4765" y="142875"/>
              <a:chExt cx="1562663" cy="828676"/>
            </a:xfrm>
          </p:grpSpPr>
          <p:sp>
            <p:nvSpPr>
              <p:cNvPr id="18" name="矩形 17"/>
              <p:cNvSpPr/>
              <p:nvPr/>
            </p:nvSpPr>
            <p:spPr>
              <a:xfrm>
                <a:off x="1400523" y="142875"/>
                <a:ext cx="157375"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765" y="142875"/>
                <a:ext cx="1133431" cy="828676"/>
                <a:chOff x="-4765" y="142875"/>
                <a:chExt cx="1133431" cy="828676"/>
              </a:xfrm>
            </p:grpSpPr>
            <p:sp>
              <p:nvSpPr>
                <p:cNvPr id="20" name="矩形 19"/>
                <p:cNvSpPr/>
                <p:nvPr/>
              </p:nvSpPr>
              <p:spPr>
                <a:xfrm>
                  <a:off x="-4765" y="142875"/>
                  <a:ext cx="1133431" cy="814388"/>
                </a:xfrm>
                <a:prstGeom prst="rect">
                  <a:avLst/>
                </a:prstGeom>
                <a:solidFill>
                  <a:srgbClr val="004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86372" y="602219"/>
                  <a:ext cx="575833" cy="369332"/>
                </a:xfrm>
                <a:prstGeom prst="rect">
                  <a:avLst/>
                </a:prstGeom>
                <a:noFill/>
              </p:spPr>
              <p:txBody>
                <a:bodyPr wrap="square" rtlCol="0">
                  <a:spAutoFit/>
                </a:bodyPr>
                <a:lstStyle/>
                <a:p>
                  <a:r>
                    <a:rPr lang="en-US" altLang="zh-CN" dirty="0">
                      <a:solidFill>
                        <a:schemeClr val="bg1"/>
                      </a:solidFill>
                    </a:rPr>
                    <a:t>Part</a:t>
                  </a:r>
                  <a:endParaRPr lang="zh-CN" altLang="en-US" dirty="0">
                    <a:solidFill>
                      <a:schemeClr val="bg1"/>
                    </a:solidFill>
                  </a:endParaRPr>
                </a:p>
              </p:txBody>
            </p:sp>
          </p:grpSp>
        </p:grpSp>
      </p:grpSp>
      <p:sp>
        <p:nvSpPr>
          <p:cNvPr id="298" name="矩形 297"/>
          <p:cNvSpPr/>
          <p:nvPr/>
        </p:nvSpPr>
        <p:spPr>
          <a:xfrm>
            <a:off x="7425031" y="1015663"/>
            <a:ext cx="4316081" cy="5324535"/>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86" name="直角三角形 1185"/>
          <p:cNvSpPr/>
          <p:nvPr/>
        </p:nvSpPr>
        <p:spPr>
          <a:xfrm rot="5400000">
            <a:off x="930234" y="1448224"/>
            <a:ext cx="684721" cy="749508"/>
          </a:xfrm>
          <a:prstGeom prst="rtTriangle">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3" name="直角三角形 302"/>
          <p:cNvSpPr/>
          <p:nvPr/>
        </p:nvSpPr>
        <p:spPr>
          <a:xfrm rot="5400000">
            <a:off x="4629817" y="1448224"/>
            <a:ext cx="684721" cy="749508"/>
          </a:xfrm>
          <a:prstGeom prst="rtTriangle">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直角三角形 303"/>
          <p:cNvSpPr/>
          <p:nvPr/>
        </p:nvSpPr>
        <p:spPr>
          <a:xfrm rot="5400000">
            <a:off x="7465039" y="984362"/>
            <a:ext cx="684721" cy="749508"/>
          </a:xfrm>
          <a:prstGeom prst="rtTriangle">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5" name="文本框 304"/>
          <p:cNvSpPr txBox="1"/>
          <p:nvPr/>
        </p:nvSpPr>
        <p:spPr>
          <a:xfrm>
            <a:off x="966444" y="4651229"/>
            <a:ext cx="1911667" cy="523220"/>
          </a:xfrm>
          <a:prstGeom prst="rect">
            <a:avLst/>
          </a:prstGeom>
          <a:noFill/>
        </p:spPr>
        <p:txBody>
          <a:bodyPr wrap="square" rtlCol="0">
            <a:spAutoFit/>
          </a:bodyPr>
          <a:lstStyle/>
          <a:p>
            <a:r>
              <a:rPr lang="en-US" altLang="zh-CN" sz="2800" b="1" dirty="0">
                <a:solidFill>
                  <a:schemeClr val="bg1"/>
                </a:solidFill>
              </a:rPr>
              <a:t>YOUR TITLE</a:t>
            </a:r>
            <a:endParaRPr lang="zh-CN" altLang="en-US" sz="2800" b="1" dirty="0">
              <a:solidFill>
                <a:schemeClr val="bg1"/>
              </a:solidFill>
            </a:endParaRPr>
          </a:p>
        </p:txBody>
      </p:sp>
      <p:sp>
        <p:nvSpPr>
          <p:cNvPr id="306" name="文本框 305"/>
          <p:cNvSpPr txBox="1"/>
          <p:nvPr/>
        </p:nvSpPr>
        <p:spPr>
          <a:xfrm>
            <a:off x="4642393" y="4651229"/>
            <a:ext cx="1911667" cy="523220"/>
          </a:xfrm>
          <a:prstGeom prst="rect">
            <a:avLst/>
          </a:prstGeom>
          <a:noFill/>
        </p:spPr>
        <p:txBody>
          <a:bodyPr wrap="square" rtlCol="0">
            <a:spAutoFit/>
          </a:bodyPr>
          <a:lstStyle/>
          <a:p>
            <a:r>
              <a:rPr lang="en-US" altLang="zh-CN" sz="2800" b="1" dirty="0">
                <a:solidFill>
                  <a:schemeClr val="bg1"/>
                </a:solidFill>
              </a:rPr>
              <a:t>YOUR TITLE</a:t>
            </a:r>
            <a:endParaRPr lang="zh-CN" altLang="en-US" sz="2800" b="1" dirty="0">
              <a:solidFill>
                <a:schemeClr val="bg1"/>
              </a:solidFill>
            </a:endParaRPr>
          </a:p>
        </p:txBody>
      </p:sp>
      <p:sp>
        <p:nvSpPr>
          <p:cNvPr id="1187" name="文本框 1186"/>
          <p:cNvSpPr txBox="1"/>
          <p:nvPr/>
        </p:nvSpPr>
        <p:spPr>
          <a:xfrm>
            <a:off x="973326" y="5129479"/>
            <a:ext cx="2870527" cy="646331"/>
          </a:xfrm>
          <a:prstGeom prst="rect">
            <a:avLst/>
          </a:prstGeom>
          <a:noFill/>
        </p:spPr>
        <p:txBody>
          <a:bodyPr wrap="square" rtlCol="0">
            <a:spAutoFit/>
          </a:bodyPr>
          <a:lstStyle/>
          <a:p>
            <a:r>
              <a:rPr lang="en-US" altLang="zh-CN">
                <a:solidFill>
                  <a:schemeClr val="bg1"/>
                </a:solidFill>
              </a:rPr>
              <a:t>Add your text here and write down your opinion here</a:t>
            </a:r>
            <a:endParaRPr lang="zh-CN" altLang="en-US">
              <a:solidFill>
                <a:schemeClr val="bg1"/>
              </a:solidFill>
            </a:endParaRPr>
          </a:p>
        </p:txBody>
      </p:sp>
      <p:sp>
        <p:nvSpPr>
          <p:cNvPr id="309" name="文本框 308"/>
          <p:cNvSpPr txBox="1"/>
          <p:nvPr/>
        </p:nvSpPr>
        <p:spPr>
          <a:xfrm>
            <a:off x="4642393" y="5129479"/>
            <a:ext cx="2870527" cy="646331"/>
          </a:xfrm>
          <a:prstGeom prst="rect">
            <a:avLst/>
          </a:prstGeom>
          <a:noFill/>
        </p:spPr>
        <p:txBody>
          <a:bodyPr wrap="square" rtlCol="0">
            <a:spAutoFit/>
          </a:bodyPr>
          <a:lstStyle/>
          <a:p>
            <a:r>
              <a:rPr lang="en-US" altLang="zh-CN">
                <a:solidFill>
                  <a:schemeClr val="bg1"/>
                </a:solidFill>
              </a:rPr>
              <a:t>Add your text here and write down your opinion here</a:t>
            </a:r>
            <a:endParaRPr lang="zh-CN" altLang="en-US">
              <a:solidFill>
                <a:schemeClr val="bg1"/>
              </a:solidFill>
            </a:endParaRPr>
          </a:p>
        </p:txBody>
      </p:sp>
      <p:sp>
        <p:nvSpPr>
          <p:cNvPr id="310" name="文本框 309"/>
          <p:cNvSpPr txBox="1"/>
          <p:nvPr/>
        </p:nvSpPr>
        <p:spPr>
          <a:xfrm>
            <a:off x="7802732" y="1214289"/>
            <a:ext cx="3637605" cy="5324535"/>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chemeClr val="bg1"/>
                </a:solidFill>
              </a:rPr>
              <a:t>The chart gives information about the satisfaction with life among 2232 respondents. </a:t>
            </a:r>
          </a:p>
          <a:p>
            <a:pPr marL="342900" indent="-342900">
              <a:buFont typeface="Arial" panose="020B0604020202020204" pitchFamily="34" charset="0"/>
              <a:buChar char="•"/>
            </a:pPr>
            <a:r>
              <a:rPr lang="en-US" sz="2000" dirty="0">
                <a:solidFill>
                  <a:schemeClr val="bg1"/>
                </a:solidFill>
              </a:rPr>
              <a:t>The tallest vertical bar above (around 680) stands for the number of respondents who are 80% satisfied with their life. </a:t>
            </a:r>
          </a:p>
          <a:p>
            <a:pPr marL="342900" indent="-342900">
              <a:buFont typeface="Arial" panose="020B0604020202020204" pitchFamily="34" charset="0"/>
              <a:buChar char="•"/>
            </a:pPr>
            <a:r>
              <a:rPr lang="en-US" sz="2000" dirty="0">
                <a:solidFill>
                  <a:schemeClr val="bg1"/>
                </a:solidFill>
              </a:rPr>
              <a:t>Most U.S citizens are around 70-90 percent satisfied with their life, but there are still around two hundred participants completely satisfied with life which may reflect the a good well-being of living condition.</a:t>
            </a:r>
          </a:p>
          <a:p>
            <a:r>
              <a:rPr lang="en-US" sz="2000" b="1" dirty="0">
                <a:solidFill>
                  <a:schemeClr val="bg1"/>
                </a:solidFill>
              </a:rPr>
              <a:t> </a:t>
            </a:r>
            <a:endParaRPr lang="en-US" sz="2000" dirty="0">
              <a:solidFill>
                <a:schemeClr val="bg1"/>
              </a:solidFill>
            </a:endParaRPr>
          </a:p>
        </p:txBody>
      </p:sp>
      <p:sp>
        <p:nvSpPr>
          <p:cNvPr id="28" name="文本框 27">
            <a:extLst>
              <a:ext uri="{FF2B5EF4-FFF2-40B4-BE49-F238E27FC236}">
                <a16:creationId xmlns:a16="http://schemas.microsoft.com/office/drawing/2014/main" id="{7A664703-96C9-3A4A-9805-264AE848EE9E}"/>
              </a:ext>
            </a:extLst>
          </p:cNvPr>
          <p:cNvSpPr txBox="1"/>
          <p:nvPr/>
        </p:nvSpPr>
        <p:spPr>
          <a:xfrm>
            <a:off x="140857" y="81056"/>
            <a:ext cx="2211900" cy="769441"/>
          </a:xfrm>
          <a:prstGeom prst="rect">
            <a:avLst/>
          </a:prstGeom>
          <a:noFill/>
        </p:spPr>
        <p:txBody>
          <a:bodyPr wrap="square" rtlCol="0">
            <a:spAutoFit/>
          </a:bodyPr>
          <a:lstStyle/>
          <a:p>
            <a:r>
              <a:rPr lang="en-US" altLang="zh-CN" sz="4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3.4</a:t>
            </a:r>
            <a:endParaRPr lang="zh-CN" altLang="en-US" sz="4400" dirty="0">
              <a:solidFill>
                <a:schemeClr val="bg1"/>
              </a:solidFill>
              <a:latin typeface="Segoe UI Black" panose="020B0A02040204020203" pitchFamily="34" charset="0"/>
              <a:cs typeface="Segoe UI Black" panose="020B0A02040204020203" pitchFamily="34" charset="0"/>
            </a:endParaRPr>
          </a:p>
        </p:txBody>
      </p:sp>
      <p:pic>
        <p:nvPicPr>
          <p:cNvPr id="29" name="图片 28">
            <a:extLst>
              <a:ext uri="{FF2B5EF4-FFF2-40B4-BE49-F238E27FC236}">
                <a16:creationId xmlns:a16="http://schemas.microsoft.com/office/drawing/2014/main" id="{5531CC98-A5DB-AB49-8982-00B6A202C96B}"/>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45113" y="1625746"/>
            <a:ext cx="6787681" cy="3967595"/>
          </a:xfrm>
          <a:prstGeom prst="rect">
            <a:avLst/>
          </a:prstGeom>
        </p:spPr>
      </p:pic>
    </p:spTree>
    <p:extLst>
      <p:ext uri="{BB962C8B-B14F-4D97-AF65-F5344CB8AC3E}">
        <p14:creationId xmlns:p14="http://schemas.microsoft.com/office/powerpoint/2010/main" val="13949062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3641</TotalTime>
  <Words>981</Words>
  <Application>Microsoft Macintosh PowerPoint</Application>
  <PresentationFormat>Widescreen</PresentationFormat>
  <Paragraphs>126</Paragraphs>
  <Slides>16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Segoe UI Emoji</vt:lpstr>
      <vt:lpstr>Segoe UI Black</vt:lpstr>
      <vt:lpstr>Calibri Light</vt:lpstr>
      <vt:lpstr>冬青黑体简体中文 W3</vt:lpstr>
      <vt:lpstr>Times</vt:lpstr>
      <vt:lpstr>Calibri</vt:lpstr>
      <vt:lpstr>Arial</vt:lpstr>
      <vt:lpstr>方正尚酷简体</vt:lpstr>
      <vt:lpstr>Office 主题</vt:lpstr>
      <vt:lpstr>2011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2015</dc:title>
  <dc:creator>Microsoft 帐户</dc:creator>
  <cp:lastModifiedBy>Lin, Yuanyuan</cp:lastModifiedBy>
  <cp:revision>109</cp:revision>
  <dcterms:created xsi:type="dcterms:W3CDTF">2015-02-16T08:21:05Z</dcterms:created>
  <dcterms:modified xsi:type="dcterms:W3CDTF">2019-10-19T03:05:29Z</dcterms:modified>
</cp:coreProperties>
</file>

<file path=docProps/thumbnail.jpeg>
</file>